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63"/>
  </p:notesMasterIdLst>
  <p:sldIdLst>
    <p:sldId id="256" r:id="rId2"/>
    <p:sldId id="346" r:id="rId3"/>
    <p:sldId id="262" r:id="rId4"/>
    <p:sldId id="263" r:id="rId5"/>
    <p:sldId id="293" r:id="rId6"/>
    <p:sldId id="288" r:id="rId7"/>
    <p:sldId id="292" r:id="rId8"/>
    <p:sldId id="289" r:id="rId9"/>
    <p:sldId id="290" r:id="rId10"/>
    <p:sldId id="296" r:id="rId11"/>
    <p:sldId id="266" r:id="rId12"/>
    <p:sldId id="287" r:id="rId13"/>
    <p:sldId id="278" r:id="rId14"/>
    <p:sldId id="332" r:id="rId15"/>
    <p:sldId id="271" r:id="rId16"/>
    <p:sldId id="283" r:id="rId17"/>
    <p:sldId id="294" r:id="rId18"/>
    <p:sldId id="314" r:id="rId19"/>
    <p:sldId id="315" r:id="rId20"/>
    <p:sldId id="316" r:id="rId21"/>
    <p:sldId id="322" r:id="rId22"/>
    <p:sldId id="285" r:id="rId23"/>
    <p:sldId id="324" r:id="rId24"/>
    <p:sldId id="336" r:id="rId25"/>
    <p:sldId id="337" r:id="rId26"/>
    <p:sldId id="291" r:id="rId27"/>
    <p:sldId id="325" r:id="rId28"/>
    <p:sldId id="326" r:id="rId29"/>
    <p:sldId id="329" r:id="rId30"/>
    <p:sldId id="277" r:id="rId31"/>
    <p:sldId id="297" r:id="rId32"/>
    <p:sldId id="299" r:id="rId33"/>
    <p:sldId id="300" r:id="rId34"/>
    <p:sldId id="281" r:id="rId35"/>
    <p:sldId id="274" r:id="rId36"/>
    <p:sldId id="286" r:id="rId37"/>
    <p:sldId id="279" r:id="rId38"/>
    <p:sldId id="338" r:id="rId39"/>
    <p:sldId id="331" r:id="rId40"/>
    <p:sldId id="298" r:id="rId41"/>
    <p:sldId id="301" r:id="rId42"/>
    <p:sldId id="310" r:id="rId43"/>
    <p:sldId id="311" r:id="rId44"/>
    <p:sldId id="312" r:id="rId45"/>
    <p:sldId id="321" r:id="rId46"/>
    <p:sldId id="320" r:id="rId47"/>
    <p:sldId id="335" r:id="rId48"/>
    <p:sldId id="334" r:id="rId49"/>
    <p:sldId id="333" r:id="rId50"/>
    <p:sldId id="307" r:id="rId51"/>
    <p:sldId id="308" r:id="rId52"/>
    <p:sldId id="343" r:id="rId53"/>
    <p:sldId id="344" r:id="rId54"/>
    <p:sldId id="317" r:id="rId55"/>
    <p:sldId id="345" r:id="rId56"/>
    <p:sldId id="341" r:id="rId57"/>
    <p:sldId id="327" r:id="rId58"/>
    <p:sldId id="339" r:id="rId59"/>
    <p:sldId id="309" r:id="rId60"/>
    <p:sldId id="340" r:id="rId61"/>
    <p:sldId id="34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4/18/2018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34</a:t>
            </a:fld>
            <a:endParaRPr lang="en-US"/>
          </a:p>
        </p:txBody>
      </p:sp>
    </p:spTree>
    <p:extLst>
      <p:ext uri="{BB962C8B-B14F-4D97-AF65-F5344CB8AC3E}">
        <p14:creationId xmlns:p14="http://schemas.microsoft.com/office/powerpoint/2010/main" val="379662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35</a:t>
            </a:fld>
            <a:endParaRPr lang="en-US"/>
          </a:p>
        </p:txBody>
      </p:sp>
    </p:spTree>
    <p:extLst>
      <p:ext uri="{BB962C8B-B14F-4D97-AF65-F5344CB8AC3E}">
        <p14:creationId xmlns:p14="http://schemas.microsoft.com/office/powerpoint/2010/main" val="337552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42</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43</a:t>
            </a:fld>
            <a:endParaRPr lang="en-US"/>
          </a:p>
        </p:txBody>
      </p:sp>
    </p:spTree>
    <p:extLst>
      <p:ext uri="{BB962C8B-B14F-4D97-AF65-F5344CB8AC3E}">
        <p14:creationId xmlns:p14="http://schemas.microsoft.com/office/powerpoint/2010/main" val="212943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3</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measures these relationships?</a:t>
            </a:r>
          </a:p>
          <a:p>
            <a:r>
              <a:rPr lang="en-US" dirty="0"/>
              <a:t>We used Forward Strength as an indicator of associative relatedness.   This is the probability that a cue word will elicit a particular target word.  For example, if the pair MOUSE-CHEESE has an </a:t>
            </a:r>
            <a:r>
              <a:rPr lang="en-US" dirty="0" err="1"/>
              <a:t>fsg</a:t>
            </a:r>
            <a:r>
              <a:rPr lang="en-US" dirty="0"/>
              <a:t> of .72, then the cue word MOUSE will elicit the response “CHEESE” approximately 72% of the time.</a:t>
            </a:r>
          </a:p>
          <a:p>
            <a:r>
              <a:rPr lang="en-US" dirty="0"/>
              <a:t>Semantic relatedness is being measured with Cosine.  A cosine value represents the amount of feature overlap between two concepts.  The higher the COS between two words, the more similar their dictionary definitions are to one another. Expanding</a:t>
            </a:r>
            <a:r>
              <a:rPr lang="en-US" baseline="0" dirty="0"/>
              <a:t> upon our earlier example, Mouse and Cheese have a cosine of only .01, suggesting zero feature overlap.</a:t>
            </a:r>
            <a:endParaRPr lang="en-US" dirty="0"/>
          </a:p>
          <a:p>
            <a:r>
              <a:rPr lang="en-US" dirty="0"/>
              <a:t>Thematic relatedness is being measured with Latent Semantic Analysis or LSA.  LSA calculates a value based on the co-occurrences of words together in a document with the overall meaning of a document.  This value can be viewed as a middle ground between association and semantics. </a:t>
            </a:r>
          </a:p>
        </p:txBody>
      </p:sp>
      <p:sp>
        <p:nvSpPr>
          <p:cNvPr id="4" name="Slide Number Placeholder 3"/>
          <p:cNvSpPr>
            <a:spLocks noGrp="1"/>
          </p:cNvSpPr>
          <p:nvPr>
            <p:ph type="sldNum" sz="quarter" idx="10"/>
          </p:nvPr>
        </p:nvSpPr>
        <p:spPr/>
        <p:txBody>
          <a:bodyPr/>
          <a:lstStyle/>
          <a:p>
            <a:fld id="{138894ED-2154-4FF6-9548-4D9D74B3FA49}" type="slidenum">
              <a:rPr lang="en-US" smtClean="0"/>
              <a:t>4</a:t>
            </a:fld>
            <a:endParaRPr lang="en-US"/>
          </a:p>
        </p:txBody>
      </p:sp>
    </p:spTree>
    <p:extLst>
      <p:ext uri="{BB962C8B-B14F-4D97-AF65-F5344CB8AC3E}">
        <p14:creationId xmlns:p14="http://schemas.microsoft.com/office/powerpoint/2010/main" val="293403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13</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15</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16</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17</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30</a:t>
            </a:fld>
            <a:endParaRPr lang="en-US"/>
          </a:p>
        </p:txBody>
      </p:sp>
    </p:spTree>
    <p:extLst>
      <p:ext uri="{BB962C8B-B14F-4D97-AF65-F5344CB8AC3E}">
        <p14:creationId xmlns:p14="http://schemas.microsoft.com/office/powerpoint/2010/main" val="982656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4/18/2018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4/18/2018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4/18/2018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4/18/2018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4/18/2018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4/18/2018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4/18/2018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4/18/2018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4/18/2018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4/18/2018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4/18/2018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4/18/2018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4/18/2018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4/18/2018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4/18/2018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4/18/2018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4/18/2018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4/18/2018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 – Experiment One</a:t>
            </a:r>
          </a:p>
        </p:txBody>
      </p:sp>
      <p:sp>
        <p:nvSpPr>
          <p:cNvPr id="3" name="Content Placeholder 2"/>
          <p:cNvSpPr>
            <a:spLocks noGrp="1"/>
          </p:cNvSpPr>
          <p:nvPr>
            <p:ph idx="1"/>
          </p:nvPr>
        </p:nvSpPr>
        <p:spPr/>
        <p:txBody>
          <a:bodyPr>
            <a:normAutofit/>
          </a:bodyPr>
          <a:lstStyle/>
          <a:p>
            <a:r>
              <a:rPr lang="en-US" sz="2400" dirty="0"/>
              <a:t>112 Participants were recruited from Amazon’s Mechanical Turk</a:t>
            </a:r>
          </a:p>
          <a:p>
            <a:r>
              <a:rPr lang="en-US" sz="2400" dirty="0"/>
              <a:t>Participants completed the study online via Qualtrics</a:t>
            </a:r>
          </a:p>
          <a:p>
            <a:r>
              <a:rPr lang="en-US" sz="2400" dirty="0"/>
              <a:t>63 Word pairs of varying associative, semantic, and thematic strengths were created from the Buchanan et al. (2013) word norms</a:t>
            </a:r>
          </a:p>
          <a:p>
            <a:pPr marL="457200" lvl="1" indent="0">
              <a:buNone/>
            </a:pPr>
            <a:endParaRPr lang="en-US" sz="2200" dirty="0"/>
          </a:p>
        </p:txBody>
      </p:sp>
    </p:spTree>
    <p:extLst>
      <p:ext uri="{BB962C8B-B14F-4D97-AF65-F5344CB8AC3E}">
        <p14:creationId xmlns:p14="http://schemas.microsoft.com/office/powerpoint/2010/main" val="65351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1889CF-39A5-411E-BAAD-9B89941CA0A8}"/>
              </a:ext>
            </a:extLst>
          </p:cNvPr>
          <p:cNvSpPr>
            <a:spLocks noGrp="1"/>
          </p:cNvSpPr>
          <p:nvPr>
            <p:ph type="title"/>
          </p:nvPr>
        </p:nvSpPr>
        <p:spPr>
          <a:xfrm>
            <a:off x="1154954" y="947920"/>
            <a:ext cx="8761413" cy="728480"/>
          </a:xfrm>
        </p:spPr>
        <p:txBody>
          <a:bodyPr/>
          <a:lstStyle/>
          <a:p>
            <a:r>
              <a:rPr lang="en-US" sz="3200" dirty="0"/>
              <a:t>Participants and Stimuli – Experiment Two</a:t>
            </a:r>
          </a:p>
        </p:txBody>
      </p:sp>
      <p:sp>
        <p:nvSpPr>
          <p:cNvPr id="6" name="Content Placeholder 5">
            <a:extLst>
              <a:ext uri="{FF2B5EF4-FFF2-40B4-BE49-F238E27FC236}">
                <a16:creationId xmlns:a16="http://schemas.microsoft.com/office/drawing/2014/main" id="{87E4B1A4-86CC-43B7-A3B3-32F3F83E0EA7}"/>
              </a:ext>
            </a:extLst>
          </p:cNvPr>
          <p:cNvSpPr>
            <a:spLocks noGrp="1"/>
          </p:cNvSpPr>
          <p:nvPr>
            <p:ph idx="1"/>
          </p:nvPr>
        </p:nvSpPr>
        <p:spPr/>
        <p:txBody>
          <a:bodyPr/>
          <a:lstStyle/>
          <a:p>
            <a:pPr lvl="0"/>
            <a:r>
              <a:rPr lang="en-US" sz="2400" dirty="0">
                <a:solidFill>
                  <a:prstClr val="black">
                    <a:lumMod val="75000"/>
                    <a:lumOff val="25000"/>
                  </a:prstClr>
                </a:solidFill>
              </a:rPr>
              <a:t>221 Participants were recruited from Amazon’s Mechanical Turk</a:t>
            </a:r>
          </a:p>
          <a:p>
            <a:pPr lvl="0"/>
            <a:r>
              <a:rPr lang="en-US" sz="2400" dirty="0">
                <a:solidFill>
                  <a:prstClr val="black">
                    <a:lumMod val="75000"/>
                    <a:lumOff val="25000"/>
                  </a:prstClr>
                </a:solidFill>
              </a:rPr>
              <a:t>63 new word pairs created from the same database</a:t>
            </a:r>
          </a:p>
          <a:p>
            <a:pPr lvl="0"/>
            <a:r>
              <a:rPr lang="en-US" sz="2400" dirty="0">
                <a:solidFill>
                  <a:prstClr val="black">
                    <a:lumMod val="75000"/>
                    <a:lumOff val="25000"/>
                  </a:prstClr>
                </a:solidFill>
              </a:rPr>
              <a:t>In addition to measures of associative, semantic, and thematic overlap, these pairs were also measured on various single word norms.</a:t>
            </a:r>
          </a:p>
          <a:p>
            <a:pPr marL="0" lvl="0" indent="0">
              <a:buNone/>
            </a:pPr>
            <a:endParaRPr lang="en-US" sz="2400" dirty="0">
              <a:solidFill>
                <a:prstClr val="black">
                  <a:lumMod val="75000"/>
                  <a:lumOff val="25000"/>
                </a:prstClr>
              </a:solidFill>
            </a:endParaRPr>
          </a:p>
          <a:p>
            <a:pPr marL="0" indent="0">
              <a:buNone/>
            </a:pPr>
            <a:endParaRPr lang="en-US" dirty="0"/>
          </a:p>
        </p:txBody>
      </p:sp>
    </p:spTree>
    <p:extLst>
      <p:ext uri="{BB962C8B-B14F-4D97-AF65-F5344CB8AC3E}">
        <p14:creationId xmlns:p14="http://schemas.microsoft.com/office/powerpoint/2010/main" val="243599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92500" lnSpcReduction="20000"/>
          </a:bodyPr>
          <a:lstStyle/>
          <a:p>
            <a:pPr lvl="1"/>
            <a:endParaRPr lang="en-US" sz="2400" dirty="0"/>
          </a:p>
          <a:p>
            <a:pPr lvl="1"/>
            <a:r>
              <a:rPr lang="en-US" sz="2400" dirty="0"/>
              <a:t>21 word pairs per block </a:t>
            </a:r>
          </a:p>
          <a:p>
            <a:pPr marL="457200" lvl="1" indent="0">
              <a:buNone/>
            </a:pPr>
            <a:endParaRPr lang="en-US" sz="2400" dirty="0"/>
          </a:p>
          <a:p>
            <a:pPr lvl="1"/>
            <a:r>
              <a:rPr lang="en-US" sz="2400" dirty="0"/>
              <a:t>The instructions at the start of each block explain one of the three types of relationships (Associative, Semantic, or Thematic), and the instructions change with each block.</a:t>
            </a:r>
          </a:p>
          <a:p>
            <a:pPr marL="457200" lvl="1" indent="0">
              <a:buNone/>
            </a:pPr>
            <a:endParaRPr lang="en-US" sz="2400" dirty="0"/>
          </a:p>
          <a:p>
            <a:pPr lvl="1"/>
            <a:r>
              <a:rPr lang="en-US" sz="2400" dirty="0"/>
              <a:t>Judgments were made on a scale of 0 to 100, with 0 indicating no relationship and 100 indicating a perfect relationship</a:t>
            </a:r>
          </a:p>
          <a:p>
            <a:endParaRPr lang="en-US" sz="1600" dirty="0"/>
          </a:p>
        </p:txBody>
      </p:sp>
      <p:pic>
        <p:nvPicPr>
          <p:cNvPr id="4" name="Picture 3">
            <a:extLst>
              <a:ext uri="{FF2B5EF4-FFF2-40B4-BE49-F238E27FC236}">
                <a16:creationId xmlns:a16="http://schemas.microsoft.com/office/drawing/2014/main" id="{976EF300-8437-4938-B4E9-7D4EA57AFFBC}"/>
              </a:ext>
            </a:extLst>
          </p:cNvPr>
          <p:cNvPicPr>
            <a:picLocks noChangeAspect="1"/>
          </p:cNvPicPr>
          <p:nvPr/>
        </p:nvPicPr>
        <p:blipFill>
          <a:blip r:embed="rId3"/>
          <a:stretch>
            <a:fillRect/>
          </a:stretch>
        </p:blipFill>
        <p:spPr>
          <a:xfrm>
            <a:off x="5535660" y="2364335"/>
            <a:ext cx="6169562" cy="4264256"/>
          </a:xfrm>
          <a:prstGeom prst="rect">
            <a:avLst/>
          </a:prstGeom>
        </p:spPr>
      </p:pic>
    </p:spTree>
    <p:extLst>
      <p:ext uri="{BB962C8B-B14F-4D97-AF65-F5344CB8AC3E}">
        <p14:creationId xmlns:p14="http://schemas.microsoft.com/office/powerpoint/2010/main" val="1423351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D507-06DC-499F-B871-5C4BC0254ABB}"/>
              </a:ext>
            </a:extLst>
          </p:cNvPr>
          <p:cNvSpPr>
            <a:spLocks noGrp="1"/>
          </p:cNvSpPr>
          <p:nvPr>
            <p:ph type="title"/>
          </p:nvPr>
        </p:nvSpPr>
        <p:spPr/>
        <p:txBody>
          <a:bodyPr/>
          <a:lstStyle/>
          <a:p>
            <a:r>
              <a:rPr lang="en-US" dirty="0"/>
              <a:t>Judgment Blocks – Instructions </a:t>
            </a:r>
          </a:p>
        </p:txBody>
      </p:sp>
      <p:pic>
        <p:nvPicPr>
          <p:cNvPr id="4" name="Content Placeholder 3">
            <a:extLst>
              <a:ext uri="{FF2B5EF4-FFF2-40B4-BE49-F238E27FC236}">
                <a16:creationId xmlns:a16="http://schemas.microsoft.com/office/drawing/2014/main" id="{F8B5FE93-ACEC-4BD3-8285-8315BF45DB78}"/>
              </a:ext>
            </a:extLst>
          </p:cNvPr>
          <p:cNvPicPr>
            <a:picLocks noGrp="1" noChangeAspect="1"/>
          </p:cNvPicPr>
          <p:nvPr>
            <p:ph idx="1"/>
          </p:nvPr>
        </p:nvPicPr>
        <p:blipFill>
          <a:blip r:embed="rId2"/>
          <a:stretch>
            <a:fillRect/>
          </a:stretch>
        </p:blipFill>
        <p:spPr>
          <a:xfrm>
            <a:off x="1544039" y="2927081"/>
            <a:ext cx="8637363" cy="3234568"/>
          </a:xfrm>
          <a:prstGeom prst="rect">
            <a:avLst/>
          </a:prstGeom>
        </p:spPr>
      </p:pic>
      <p:sp>
        <p:nvSpPr>
          <p:cNvPr id="5" name="TextBox 4">
            <a:extLst>
              <a:ext uri="{FF2B5EF4-FFF2-40B4-BE49-F238E27FC236}">
                <a16:creationId xmlns:a16="http://schemas.microsoft.com/office/drawing/2014/main" id="{E4FFF16A-ED18-42B8-9B8C-4BBE10C6A286}"/>
              </a:ext>
            </a:extLst>
          </p:cNvPr>
          <p:cNvSpPr txBox="1"/>
          <p:nvPr/>
        </p:nvSpPr>
        <p:spPr>
          <a:xfrm>
            <a:off x="1544039" y="23774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85607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t>Participants are presented with the first word from each of the pairs they previously judged and are asked to recall the target word it was paired with.</a:t>
            </a:r>
          </a:p>
          <a:p>
            <a:pPr lvl="1"/>
            <a:r>
              <a:rPr lang="en-US" sz="2400" dirty="0"/>
              <a:t>All 63 pairs are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3155803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t>Judgment type (control)</a:t>
            </a:r>
          </a:p>
          <a:p>
            <a:pPr lvl="1"/>
            <a:r>
              <a:rPr lang="en-US" sz="2400" dirty="0"/>
              <a:t>Associative Strength (FSG)</a:t>
            </a:r>
          </a:p>
          <a:p>
            <a:pPr lvl="1"/>
            <a:r>
              <a:rPr lang="en-US" sz="2400" dirty="0"/>
              <a:t>Semantic Strength (COS)</a:t>
            </a:r>
          </a:p>
          <a:p>
            <a:pPr lvl="1"/>
            <a:r>
              <a:rPr lang="en-US" sz="2400" dirty="0"/>
              <a:t>Thematic Strength (LSA)</a:t>
            </a:r>
          </a:p>
          <a:p>
            <a:pPr lvl="1"/>
            <a:r>
              <a:rPr lang="en-US" sz="2400" dirty="0"/>
              <a:t>Interactions</a:t>
            </a:r>
          </a:p>
          <a:p>
            <a:pPr lvl="1"/>
            <a:r>
              <a:rPr lang="en-US" sz="2400" b="1" dirty="0"/>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t>Recall Score</a:t>
            </a:r>
          </a:p>
          <a:p>
            <a:pPr lvl="1"/>
            <a:r>
              <a:rPr lang="en-US" sz="2400" dirty="0"/>
              <a:t>Judgment Value</a:t>
            </a:r>
          </a:p>
        </p:txBody>
      </p:sp>
    </p:spTree>
    <p:extLst>
      <p:ext uri="{BB962C8B-B14F-4D97-AF65-F5344CB8AC3E}">
        <p14:creationId xmlns:p14="http://schemas.microsoft.com/office/powerpoint/2010/main" val="1589908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idx="1"/>
          </p:nvPr>
        </p:nvSpPr>
        <p:spPr/>
        <p:txBody>
          <a:bodyPr/>
          <a:lstStyle/>
          <a:p>
            <a:pPr lvl="1"/>
            <a:r>
              <a:rPr lang="en-US" sz="2800" dirty="0"/>
              <a:t>Lexical Properties</a:t>
            </a:r>
          </a:p>
          <a:p>
            <a:pPr lvl="2"/>
            <a:r>
              <a:rPr lang="en-US" sz="2400" dirty="0"/>
              <a:t>Length</a:t>
            </a:r>
          </a:p>
          <a:p>
            <a:pPr lvl="2"/>
            <a:r>
              <a:rPr lang="en-US" sz="2400" dirty="0"/>
              <a:t>Frequency</a:t>
            </a:r>
          </a:p>
          <a:p>
            <a:pPr lvl="2"/>
            <a:r>
              <a:rPr lang="en-US" sz="2400" dirty="0"/>
              <a:t>Phonemes</a:t>
            </a:r>
          </a:p>
          <a:p>
            <a:pPr lvl="2"/>
            <a:r>
              <a:rPr lang="en-US" sz="2400" dirty="0"/>
              <a:t>Morphemes</a:t>
            </a:r>
          </a:p>
          <a:p>
            <a:pPr lvl="2"/>
            <a:r>
              <a:rPr lang="en-US" sz="2400" dirty="0"/>
              <a:t>Syllables</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281D09-F553-4DF5-9EB5-4EB7619243FC}"/>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E7321E22-53CC-4E5C-A726-D21E72AE0DE3}"/>
              </a:ext>
            </a:extLst>
          </p:cNvPr>
          <p:cNvSpPr>
            <a:spLocks noGrp="1"/>
          </p:cNvSpPr>
          <p:nvPr>
            <p:ph idx="1"/>
          </p:nvPr>
        </p:nvSpPr>
        <p:spPr/>
        <p:txBody>
          <a:bodyPr/>
          <a:lstStyle/>
          <a:p>
            <a:pPr lvl="1"/>
            <a:r>
              <a:rPr lang="en-US" sz="2800" dirty="0"/>
              <a:t>Rated Properties</a:t>
            </a:r>
          </a:p>
          <a:p>
            <a:pPr lvl="2"/>
            <a:r>
              <a:rPr lang="en-US" sz="2400" dirty="0"/>
              <a:t>Age of Acquisition</a:t>
            </a:r>
          </a:p>
          <a:p>
            <a:pPr lvl="2"/>
            <a:r>
              <a:rPr lang="en-US" sz="2400" dirty="0"/>
              <a:t>Imageability</a:t>
            </a:r>
          </a:p>
          <a:p>
            <a:pPr lvl="2"/>
            <a:r>
              <a:rPr lang="en-US" sz="2400" dirty="0"/>
              <a:t>Concreteness</a:t>
            </a:r>
          </a:p>
          <a:p>
            <a:pPr lvl="2"/>
            <a:r>
              <a:rPr lang="en-US" sz="2400" dirty="0"/>
              <a:t>Valence</a:t>
            </a:r>
          </a:p>
          <a:p>
            <a:pPr lvl="2"/>
            <a:r>
              <a:rPr lang="en-US" sz="2400" dirty="0"/>
              <a:t>Familiarity</a:t>
            </a:r>
          </a:p>
          <a:p>
            <a:endParaRPr lang="en-US" dirty="0"/>
          </a:p>
        </p:txBody>
      </p:sp>
    </p:spTree>
    <p:extLst>
      <p:ext uri="{BB962C8B-B14F-4D97-AF65-F5344CB8AC3E}">
        <p14:creationId xmlns:p14="http://schemas.microsoft.com/office/powerpoint/2010/main" val="1240364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BBAA-804F-43B0-A84E-19F0D4E5214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267FC9C-84D1-4145-87D2-3EBE045E654D}"/>
              </a:ext>
            </a:extLst>
          </p:cNvPr>
          <p:cNvSpPr>
            <a:spLocks noGrp="1"/>
          </p:cNvSpPr>
          <p:nvPr>
            <p:ph idx="1"/>
          </p:nvPr>
        </p:nvSpPr>
        <p:spPr/>
        <p:txBody>
          <a:bodyPr/>
          <a:lstStyle/>
          <a:p>
            <a:r>
              <a:rPr lang="en-US" sz="2400" dirty="0"/>
              <a:t>This study examined the effects of three measures of word overlap on judgment making and recall ability.</a:t>
            </a:r>
          </a:p>
          <a:p>
            <a:endParaRPr lang="en-US" dirty="0"/>
          </a:p>
        </p:txBody>
      </p:sp>
    </p:spTree>
    <p:extLst>
      <p:ext uri="{BB962C8B-B14F-4D97-AF65-F5344CB8AC3E}">
        <p14:creationId xmlns:p14="http://schemas.microsoft.com/office/powerpoint/2010/main" val="3512514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615474-6738-4D59-8B86-DB9E28AA579A}"/>
              </a:ext>
            </a:extLst>
          </p:cNvPr>
          <p:cNvSpPr>
            <a:spLocks noGrp="1"/>
          </p:cNvSpPr>
          <p:nvPr>
            <p:ph type="title"/>
          </p:nvPr>
        </p:nvSpPr>
        <p:spPr/>
        <p:txBody>
          <a:bodyPr/>
          <a:lstStyle/>
          <a:p>
            <a:r>
              <a:rPr lang="en-US" dirty="0"/>
              <a:t>Single Word Norms</a:t>
            </a:r>
          </a:p>
        </p:txBody>
      </p:sp>
      <p:sp>
        <p:nvSpPr>
          <p:cNvPr id="8" name="Content Placeholder 7">
            <a:extLst>
              <a:ext uri="{FF2B5EF4-FFF2-40B4-BE49-F238E27FC236}">
                <a16:creationId xmlns:a16="http://schemas.microsoft.com/office/drawing/2014/main" id="{CE598272-7682-4276-9B8D-607C3CCA1239}"/>
              </a:ext>
            </a:extLst>
          </p:cNvPr>
          <p:cNvSpPr>
            <a:spLocks noGrp="1"/>
          </p:cNvSpPr>
          <p:nvPr>
            <p:ph idx="1"/>
          </p:nvPr>
        </p:nvSpPr>
        <p:spPr/>
        <p:txBody>
          <a:bodyPr/>
          <a:lstStyle/>
          <a:p>
            <a:pPr lvl="1"/>
            <a:r>
              <a:rPr lang="en-US" sz="2800" dirty="0"/>
              <a:t>Neighborhood Connections</a:t>
            </a:r>
          </a:p>
          <a:p>
            <a:pPr lvl="2"/>
            <a:r>
              <a:rPr lang="en-US" sz="2400" dirty="0"/>
              <a:t>Cue and Target Set Sizes</a:t>
            </a:r>
          </a:p>
          <a:p>
            <a:pPr lvl="2"/>
            <a:r>
              <a:rPr lang="en-US" sz="2400" dirty="0"/>
              <a:t>Feature Set Size</a:t>
            </a:r>
          </a:p>
          <a:p>
            <a:pPr lvl="2"/>
            <a:r>
              <a:rPr lang="en-US" sz="2400" dirty="0"/>
              <a:t>Cosine Connectedness</a:t>
            </a:r>
          </a:p>
          <a:p>
            <a:pPr lvl="2"/>
            <a:r>
              <a:rPr lang="en-US" sz="2400" dirty="0"/>
              <a:t>Orthographic neighborhood</a:t>
            </a:r>
          </a:p>
          <a:p>
            <a:pPr lvl="2"/>
            <a:r>
              <a:rPr lang="en-US" sz="2400" dirty="0"/>
              <a:t>Phonographic neighborhood</a:t>
            </a:r>
          </a:p>
          <a:p>
            <a:endParaRPr lang="en-US" dirty="0"/>
          </a:p>
        </p:txBody>
      </p:sp>
    </p:spTree>
    <p:extLst>
      <p:ext uri="{BB962C8B-B14F-4D97-AF65-F5344CB8AC3E}">
        <p14:creationId xmlns:p14="http://schemas.microsoft.com/office/powerpoint/2010/main" val="3680324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t>Multi-level modeling was used to analyze the data</a:t>
            </a:r>
          </a:p>
          <a:p>
            <a:r>
              <a:rPr lang="en-US" sz="2400" dirty="0"/>
              <a:t>Each participant’s individual judgment and recall ratings are treated as separate data points. </a:t>
            </a:r>
          </a:p>
          <a:p>
            <a:r>
              <a:rPr lang="en-US" sz="2400" dirty="0"/>
              <a:t>Missing data points were coded as NA, and one judgment score was removed for being out of range.</a:t>
            </a:r>
          </a:p>
          <a:p>
            <a:r>
              <a:rPr lang="en-US" sz="2400" dirty="0"/>
              <a:t>Participants who did not follow instructions were also removed (i.e., responding with words for item judgments)</a:t>
            </a:r>
          </a:p>
          <a:p>
            <a:r>
              <a:rPr lang="en-US" sz="2400" dirty="0"/>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333 participants.</a:t>
            </a:r>
          </a:p>
        </p:txBody>
      </p:sp>
    </p:spTree>
    <p:extLst>
      <p:ext uri="{BB962C8B-B14F-4D97-AF65-F5344CB8AC3E}">
        <p14:creationId xmlns:p14="http://schemas.microsoft.com/office/powerpoint/2010/main" val="488093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9642-AD75-4A69-BA46-3C6400DBCCC5}"/>
              </a:ext>
            </a:extLst>
          </p:cNvPr>
          <p:cNvSpPr>
            <a:spLocks noGrp="1"/>
          </p:cNvSpPr>
          <p:nvPr>
            <p:ph type="title"/>
          </p:nvPr>
        </p:nvSpPr>
        <p:spPr/>
        <p:txBody>
          <a:bodyPr/>
          <a:lstStyle/>
          <a:p>
            <a:r>
              <a:rPr lang="en-US" dirty="0"/>
              <a:t>Correlations between Single Word Norms</a:t>
            </a:r>
          </a:p>
        </p:txBody>
      </p:sp>
      <p:sp>
        <p:nvSpPr>
          <p:cNvPr id="3" name="Content Placeholder 2">
            <a:extLst>
              <a:ext uri="{FF2B5EF4-FFF2-40B4-BE49-F238E27FC236}">
                <a16:creationId xmlns:a16="http://schemas.microsoft.com/office/drawing/2014/main" id="{9A7358BB-2331-4B4B-AE77-DE089169FCD5}"/>
              </a:ext>
            </a:extLst>
          </p:cNvPr>
          <p:cNvSpPr>
            <a:spLocks noGrp="1"/>
          </p:cNvSpPr>
          <p:nvPr>
            <p:ph idx="1"/>
          </p:nvPr>
        </p:nvSpPr>
        <p:spPr/>
        <p:txBody>
          <a:bodyPr>
            <a:normAutofit/>
          </a:bodyPr>
          <a:lstStyle/>
          <a:p>
            <a:r>
              <a:rPr lang="en-US" sz="2200" dirty="0"/>
              <a:t>Correlations between various measures of word length (number of characters, syllables, morphemes, and phonemes) were </a:t>
            </a:r>
            <a:r>
              <a:rPr lang="en-US" sz="2200" i="1" dirty="0"/>
              <a:t>r</a:t>
            </a:r>
            <a:r>
              <a:rPr lang="en-US" sz="2200" dirty="0"/>
              <a:t> &gt; .75.</a:t>
            </a:r>
          </a:p>
          <a:p>
            <a:r>
              <a:rPr lang="en-US" sz="2200" dirty="0"/>
              <a:t>Because of this, only number of characters was used to measure word length.</a:t>
            </a:r>
          </a:p>
        </p:txBody>
      </p:sp>
    </p:spTree>
    <p:extLst>
      <p:ext uri="{BB962C8B-B14F-4D97-AF65-F5344CB8AC3E}">
        <p14:creationId xmlns:p14="http://schemas.microsoft.com/office/powerpoint/2010/main" val="358095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p>
          <a:p>
            <a:pPr lvl="1">
              <a:buClrTx/>
              <a:buFont typeface="Courier New" panose="02070309020205020404" pitchFamily="49" charset="0"/>
              <a:buChar char="o"/>
            </a:pPr>
            <a:r>
              <a:rPr lang="en-US" sz="2200" b="1" dirty="0"/>
              <a:t>Step 1:</a:t>
            </a:r>
            <a:r>
              <a:rPr lang="en-US" sz="2200" dirty="0"/>
              <a:t> Length 1, Length 2, Frequency 1, Frequency 2</a:t>
            </a:r>
          </a:p>
          <a:p>
            <a:pPr lvl="1">
              <a:buClrTx/>
              <a:buFont typeface="Courier New" panose="02070309020205020404" pitchFamily="49" charset="0"/>
              <a:buChar char="o"/>
            </a:pPr>
            <a:r>
              <a:rPr lang="en-US" sz="2200" b="1" dirty="0"/>
              <a:t>Step 2: </a:t>
            </a:r>
            <a:r>
              <a:rPr lang="en-US" sz="2200" dirty="0"/>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t>Step 3</a:t>
            </a:r>
            <a:r>
              <a:rPr lang="en-US" sz="2200" dirty="0"/>
              <a:t>: QSS, TSS, FSS 1, FSS 2,  COSC 2, Ortho 2, Phono 1</a:t>
            </a:r>
          </a:p>
          <a:p>
            <a:pPr lvl="1">
              <a:buClrTx/>
              <a:buFont typeface="Courier New" panose="02070309020205020404" pitchFamily="49" charset="0"/>
              <a:buChar char="o"/>
            </a:pPr>
            <a:r>
              <a:rPr lang="en-US" sz="2200" b="1" dirty="0"/>
              <a:t>Step 4</a:t>
            </a:r>
            <a:r>
              <a:rPr lang="en-US" sz="2200" dirty="0"/>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p>
          <a:p>
            <a:pPr lvl="1">
              <a:buClrTx/>
              <a:buFont typeface="Courier New" panose="02070309020205020404" pitchFamily="49" charset="0"/>
              <a:buChar char="o"/>
            </a:pPr>
            <a:r>
              <a:rPr lang="en-US" sz="2200" b="1" dirty="0"/>
              <a:t>Step 1: </a:t>
            </a:r>
            <a:r>
              <a:rPr lang="en-US" sz="2200" dirty="0"/>
              <a:t>Length 1, Length 2, Frequency 1, Frequency 2</a:t>
            </a:r>
          </a:p>
          <a:p>
            <a:pPr lvl="1">
              <a:buClrTx/>
              <a:buFont typeface="Courier New" panose="02070309020205020404" pitchFamily="49" charset="0"/>
              <a:buChar char="o"/>
            </a:pPr>
            <a:r>
              <a:rPr lang="en-US" sz="2200" b="1" dirty="0"/>
              <a:t>Step 2: </a:t>
            </a:r>
            <a:r>
              <a:rPr lang="en-US" sz="2200" dirty="0"/>
              <a:t>AOA 1, AOA 2, Familiarity 1,  Familiarity 2, Valence 1, Valence 2, Imageability 1, Concreteness 2</a:t>
            </a:r>
          </a:p>
          <a:p>
            <a:pPr lvl="1">
              <a:buClrTx/>
              <a:buFont typeface="Courier New" panose="02070309020205020404" pitchFamily="49" charset="0"/>
              <a:buChar char="o"/>
            </a:pPr>
            <a:r>
              <a:rPr lang="en-US" sz="2200" b="1" dirty="0"/>
              <a:t>Step 3: </a:t>
            </a:r>
            <a:r>
              <a:rPr lang="en-US" sz="2200" dirty="0"/>
              <a:t>QSS, TSS, FSS 1, FSS 2, Ortho 1, Ortho 2, Phono 1, Phono 2</a:t>
            </a:r>
          </a:p>
          <a:p>
            <a:pPr lvl="1">
              <a:buClrTx/>
              <a:buFont typeface="Courier New" panose="02070309020205020404" pitchFamily="49" charset="0"/>
              <a:buChar char="o"/>
            </a:pPr>
            <a:r>
              <a:rPr lang="en-US" sz="2200" b="1" dirty="0"/>
              <a:t>Step 4</a:t>
            </a:r>
            <a:r>
              <a:rPr lang="en-US" sz="2200" dirty="0"/>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74863948"/>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0.15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0859848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0.13 (0.19)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Tree>
    <p:extLst>
      <p:ext uri="{BB962C8B-B14F-4D97-AF65-F5344CB8AC3E}">
        <p14:creationId xmlns:p14="http://schemas.microsoft.com/office/powerpoint/2010/main" val="2439378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854908510"/>
              </p:ext>
            </p:extLst>
          </p:nvPr>
        </p:nvGraphicFramePr>
        <p:xfrm>
          <a:off x="2090058" y="1101746"/>
          <a:ext cx="7363095" cy="5612960"/>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50810">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50810">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14.75 (4.49)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92308660"/>
                  </a:ext>
                </a:extLst>
              </a:tr>
              <a:tr h="350810">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5.27 (1.09)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1.98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461844399"/>
                  </a:ext>
                </a:extLst>
              </a:tr>
              <a:tr h="350810">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3.14 (0.77)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1.34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5.35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177915801"/>
                  </a:ext>
                </a:extLst>
              </a:tr>
              <a:tr h="350810">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5.07 (1.43)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10.00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930270782"/>
                  </a:ext>
                </a:extLst>
              </a:tr>
              <a:tr h="350810">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6.44 (5.79)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582323214"/>
                  </a:ext>
                </a:extLst>
              </a:tr>
              <a:tr h="350810">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16.55 (14.38)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0.00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917396145"/>
                  </a:ext>
                </a:extLst>
              </a:tr>
              <a:tr h="350810">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4.11 (1.32)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9.00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3487590315"/>
                  </a:ext>
                </a:extLst>
              </a:tr>
              <a:tr h="350810">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1.43 (0.67)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000942997"/>
                  </a:ext>
                </a:extLst>
              </a:tr>
              <a:tr h="350810">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1.06 (0.24)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25002838"/>
                  </a:ext>
                </a:extLst>
              </a:tr>
              <a:tr h="350810">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5.50 (1.75)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2.47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11.05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611623954"/>
                  </a:ext>
                </a:extLst>
              </a:tr>
              <a:tr h="350810">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Warriner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5.69 (1.17)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1.91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7.89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147993341"/>
                  </a:ext>
                </a:extLst>
              </a:tr>
              <a:tr h="350810">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5.41 (0.76)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6.61</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753513149"/>
                  </a:ext>
                </a:extLst>
              </a:tr>
              <a:tr h="350810">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6.18 (0.29)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5.30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6.79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207837108"/>
                  </a:ext>
                </a:extLst>
              </a:tr>
              <a:tr h="350810">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15.04 (10.46)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57.00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2456775686"/>
                  </a:ext>
                </a:extLst>
              </a:tr>
              <a:tr h="350810">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81.94 (73.59)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rPr>
                        <a:t>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rPr>
                        <a:t>347.00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Cue Items</a:t>
            </a:r>
          </a:p>
        </p:txBody>
      </p:sp>
    </p:spTree>
    <p:extLst>
      <p:ext uri="{BB962C8B-B14F-4D97-AF65-F5344CB8AC3E}">
        <p14:creationId xmlns:p14="http://schemas.microsoft.com/office/powerpoint/2010/main" val="1013311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52F8B-D357-4787-9713-B6BB4B199B2A}"/>
              </a:ext>
            </a:extLst>
          </p:cNvPr>
          <p:cNvSpPr txBox="1"/>
          <p:nvPr/>
        </p:nvSpPr>
        <p:spPr>
          <a:xfrm>
            <a:off x="1638299" y="43092"/>
            <a:ext cx="8553994" cy="584775"/>
          </a:xfrm>
          <a:prstGeom prst="rect">
            <a:avLst/>
          </a:prstGeom>
          <a:noFill/>
        </p:spPr>
        <p:txBody>
          <a:bodyPr wrap="square" rtlCol="0">
            <a:spAutoFit/>
          </a:bodyPr>
          <a:lstStyle/>
          <a:p>
            <a:r>
              <a:rPr lang="en-US" sz="3200" dirty="0"/>
              <a:t>Descriptive Statistics for Single Word Norms</a:t>
            </a:r>
          </a:p>
        </p:txBody>
      </p:sp>
      <p:graphicFrame>
        <p:nvGraphicFramePr>
          <p:cNvPr id="4" name="Table 3">
            <a:extLst>
              <a:ext uri="{FF2B5EF4-FFF2-40B4-BE49-F238E27FC236}">
                <a16:creationId xmlns:a16="http://schemas.microsoft.com/office/drawing/2014/main" id="{EB35A651-DC12-4255-95CF-547677D69C50}"/>
              </a:ext>
            </a:extLst>
          </p:cNvPr>
          <p:cNvGraphicFramePr>
            <a:graphicFrameLocks noGrp="1"/>
          </p:cNvGraphicFramePr>
          <p:nvPr>
            <p:extLst>
              <p:ext uri="{D42A27DB-BD31-4B8C-83A1-F6EECF244321}">
                <p14:modId xmlns:p14="http://schemas.microsoft.com/office/powerpoint/2010/main" val="3849468411"/>
              </p:ext>
            </p:extLst>
          </p:nvPr>
        </p:nvGraphicFramePr>
        <p:xfrm>
          <a:off x="2090058" y="1101743"/>
          <a:ext cx="7363095" cy="5585664"/>
        </p:xfrm>
        <a:graphic>
          <a:graphicData uri="http://schemas.openxmlformats.org/drawingml/2006/table">
            <a:tbl>
              <a:tblPr firstRow="1" firstCol="1" bandRow="1">
                <a:tableStyleId>{5C22544A-7EE6-4342-B048-85BDC9FD1C3A}</a:tableStyleId>
              </a:tblPr>
              <a:tblGrid>
                <a:gridCol w="1632856">
                  <a:extLst>
                    <a:ext uri="{9D8B030D-6E8A-4147-A177-3AD203B41FA5}">
                      <a16:colId xmlns:a16="http://schemas.microsoft.com/office/drawing/2014/main" val="99617135"/>
                    </a:ext>
                  </a:extLst>
                </a:gridCol>
                <a:gridCol w="2090058">
                  <a:extLst>
                    <a:ext uri="{9D8B030D-6E8A-4147-A177-3AD203B41FA5}">
                      <a16:colId xmlns:a16="http://schemas.microsoft.com/office/drawing/2014/main" val="3963160135"/>
                    </a:ext>
                  </a:extLst>
                </a:gridCol>
                <a:gridCol w="1372330">
                  <a:extLst>
                    <a:ext uri="{9D8B030D-6E8A-4147-A177-3AD203B41FA5}">
                      <a16:colId xmlns:a16="http://schemas.microsoft.com/office/drawing/2014/main" val="1903090455"/>
                    </a:ext>
                  </a:extLst>
                </a:gridCol>
                <a:gridCol w="1058811">
                  <a:extLst>
                    <a:ext uri="{9D8B030D-6E8A-4147-A177-3AD203B41FA5}">
                      <a16:colId xmlns:a16="http://schemas.microsoft.com/office/drawing/2014/main" val="4011494160"/>
                    </a:ext>
                  </a:extLst>
                </a:gridCol>
                <a:gridCol w="1209040">
                  <a:extLst>
                    <a:ext uri="{9D8B030D-6E8A-4147-A177-3AD203B41FA5}">
                      <a16:colId xmlns:a16="http://schemas.microsoft.com/office/drawing/2014/main" val="879972539"/>
                    </a:ext>
                  </a:extLst>
                </a:gridCol>
              </a:tblGrid>
              <a:tr h="349104">
                <a:tc>
                  <a:txBody>
                    <a:bodyPr/>
                    <a:lstStyle/>
                    <a:p>
                      <a:pPr marL="0" marR="0" algn="ctr">
                        <a:lnSpc>
                          <a:spcPct val="150000"/>
                        </a:lnSpc>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Predictor</a:t>
                      </a: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Citation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Mean (</a:t>
                      </a:r>
                      <a:r>
                        <a:rPr lang="en-US" sz="1600" i="1" dirty="0">
                          <a:solidFill>
                            <a:schemeClr val="tx1"/>
                          </a:solidFill>
                          <a:effectLst/>
                        </a:rPr>
                        <a:t>SD</a:t>
                      </a:r>
                      <a:r>
                        <a:rPr lang="en-US" sz="1600" dirty="0">
                          <a:solidFill>
                            <a:schemeClr val="tx1"/>
                          </a:solidFill>
                          <a:effectLst/>
                        </a:rPr>
                        <a: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Minimum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600" dirty="0">
                          <a:solidFill>
                            <a:schemeClr val="tx1"/>
                          </a:solidFill>
                          <a:effectLst/>
                        </a:rPr>
                        <a:t>Maximum</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extLst>
                  <a:ext uri="{0D108BD9-81ED-4DB2-BD59-A6C34878D82A}">
                    <a16:rowId xmlns:a16="http://schemas.microsoft.com/office/drawing/2014/main" val="883827210"/>
                  </a:ext>
                </a:extLst>
              </a:tr>
              <a:tr h="349104">
                <a:tc>
                  <a:txBody>
                    <a:bodyPr/>
                    <a:lstStyle/>
                    <a:p>
                      <a:pPr marL="0" marR="0" algn="ctr">
                        <a:lnSpc>
                          <a:spcPct val="150000"/>
                        </a:lnSpc>
                        <a:spcBef>
                          <a:spcPts val="0"/>
                        </a:spcBef>
                        <a:spcAft>
                          <a:spcPts val="0"/>
                        </a:spcAft>
                      </a:pPr>
                      <a:r>
                        <a:rPr lang="en-US" sz="1600" dirty="0">
                          <a:solidFill>
                            <a:schemeClr val="tx1"/>
                          </a:solidFill>
                          <a:effectLst/>
                        </a:rPr>
                        <a:t>QSS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14.79 (5.06)</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92308660"/>
                  </a:ext>
                </a:extLst>
              </a:tr>
              <a:tr h="349104">
                <a:tc>
                  <a:txBody>
                    <a:bodyPr/>
                    <a:lstStyle/>
                    <a:p>
                      <a:pPr marL="0" marR="0" algn="ctr">
                        <a:lnSpc>
                          <a:spcPct val="150000"/>
                        </a:lnSpc>
                        <a:spcBef>
                          <a:spcPts val="0"/>
                        </a:spcBef>
                        <a:spcAft>
                          <a:spcPts val="0"/>
                        </a:spcAft>
                      </a:pPr>
                      <a:r>
                        <a:rPr lang="en-US" sz="1600" dirty="0">
                          <a:solidFill>
                            <a:schemeClr val="tx1"/>
                          </a:solidFill>
                          <a:effectLst/>
                        </a:rPr>
                        <a:t>Concreteness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Nelson et al., 2004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5.34 (1.05)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1.28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7.00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1844399"/>
                  </a:ext>
                </a:extLst>
              </a:tr>
              <a:tr h="349104">
                <a:tc>
                  <a:txBody>
                    <a:bodyPr/>
                    <a:lstStyle/>
                    <a:p>
                      <a:pPr marL="0" marR="0" algn="ctr">
                        <a:lnSpc>
                          <a:spcPct val="150000"/>
                        </a:lnSpc>
                        <a:spcBef>
                          <a:spcPts val="0"/>
                        </a:spcBef>
                        <a:spcAft>
                          <a:spcPts val="0"/>
                        </a:spcAft>
                      </a:pPr>
                      <a:r>
                        <a:rPr lang="en-US" sz="1600" dirty="0">
                          <a:solidFill>
                            <a:schemeClr val="tx1"/>
                          </a:solidFill>
                          <a:effectLst/>
                        </a:rPr>
                        <a:t>SUBTLEX</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Brysbaert</a:t>
                      </a:r>
                      <a:r>
                        <a:rPr lang="en-US" sz="1400" dirty="0">
                          <a:effectLst/>
                        </a:rPr>
                        <a:t> &amp; New, 2009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3.34 (0.68)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1.59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5.36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7915801"/>
                  </a:ext>
                </a:extLst>
              </a:tr>
              <a:tr h="349104">
                <a:tc>
                  <a:txBody>
                    <a:bodyPr/>
                    <a:lstStyle/>
                    <a:p>
                      <a:pPr marL="0" marR="0" algn="ctr">
                        <a:lnSpc>
                          <a:spcPct val="150000"/>
                        </a:lnSpc>
                        <a:spcBef>
                          <a:spcPts val="0"/>
                        </a:spcBef>
                        <a:spcAft>
                          <a:spcPts val="0"/>
                        </a:spcAft>
                      </a:pPr>
                      <a:r>
                        <a:rPr lang="en-US" sz="1600" dirty="0">
                          <a:solidFill>
                            <a:schemeClr val="tx1"/>
                          </a:solidFill>
                          <a:effectLst/>
                        </a:rPr>
                        <a:t>Length</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4.81 (1.68)</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0270782"/>
                  </a:ext>
                </a:extLst>
              </a:tr>
              <a:tr h="349104">
                <a:tc>
                  <a:txBody>
                    <a:bodyPr/>
                    <a:lstStyle/>
                    <a:p>
                      <a:pPr marL="0" marR="0" algn="ctr">
                        <a:lnSpc>
                          <a:spcPct val="150000"/>
                        </a:lnSpc>
                        <a:spcBef>
                          <a:spcPts val="0"/>
                        </a:spcBef>
                        <a:spcAft>
                          <a:spcPts val="0"/>
                        </a:spcAft>
                      </a:pPr>
                      <a:r>
                        <a:rPr lang="en-US" sz="1600" dirty="0">
                          <a:solidFill>
                            <a:schemeClr val="tx1"/>
                          </a:solidFill>
                          <a:effectLst/>
                        </a:rPr>
                        <a:t>Ortho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8.10 (7.47)</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2323214"/>
                  </a:ext>
                </a:extLst>
              </a:tr>
              <a:tr h="349104">
                <a:tc>
                  <a:txBody>
                    <a:bodyPr/>
                    <a:lstStyle/>
                    <a:p>
                      <a:pPr marL="0" marR="0" algn="ctr">
                        <a:lnSpc>
                          <a:spcPct val="150000"/>
                        </a:lnSpc>
                        <a:spcBef>
                          <a:spcPts val="0"/>
                        </a:spcBef>
                        <a:spcAft>
                          <a:spcPts val="0"/>
                        </a:spcAft>
                      </a:pPr>
                      <a:r>
                        <a:rPr lang="en-US" sz="1600" dirty="0">
                          <a:solidFill>
                            <a:schemeClr val="tx1"/>
                          </a:solidFill>
                          <a:effectLst/>
                        </a:rPr>
                        <a:t>Phono 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19.16 (15.93)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59.00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7396145"/>
                  </a:ext>
                </a:extLst>
              </a:tr>
              <a:tr h="349104">
                <a:tc>
                  <a:txBody>
                    <a:bodyPr/>
                    <a:lstStyle/>
                    <a:p>
                      <a:pPr marL="0" marR="0" algn="ctr">
                        <a:lnSpc>
                          <a:spcPct val="150000"/>
                        </a:lnSpc>
                        <a:spcBef>
                          <a:spcPts val="0"/>
                        </a:spcBef>
                        <a:spcAft>
                          <a:spcPts val="0"/>
                        </a:spcAft>
                      </a:pPr>
                      <a:r>
                        <a:rPr lang="en-US" sz="1600" dirty="0">
                          <a:solidFill>
                            <a:schemeClr val="tx1"/>
                          </a:solidFill>
                          <a:effectLst/>
                        </a:rPr>
                        <a:t>Phonemes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3.86 (1.50)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10.00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7590315"/>
                  </a:ext>
                </a:extLst>
              </a:tr>
              <a:tr h="349104">
                <a:tc>
                  <a:txBody>
                    <a:bodyPr/>
                    <a:lstStyle/>
                    <a:p>
                      <a:pPr marL="0" marR="0" algn="ctr">
                        <a:lnSpc>
                          <a:spcPct val="150000"/>
                        </a:lnSpc>
                        <a:spcBef>
                          <a:spcPts val="0"/>
                        </a:spcBef>
                        <a:spcAft>
                          <a:spcPts val="0"/>
                        </a:spcAft>
                      </a:pPr>
                      <a:r>
                        <a:rPr lang="en-US" sz="1600" dirty="0">
                          <a:solidFill>
                            <a:schemeClr val="tx1"/>
                          </a:solidFill>
                          <a:effectLst/>
                        </a:rPr>
                        <a:t>Syllables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1.35 (0.65)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42997"/>
                  </a:ext>
                </a:extLst>
              </a:tr>
              <a:tr h="349104">
                <a:tc>
                  <a:txBody>
                    <a:bodyPr/>
                    <a:lstStyle/>
                    <a:p>
                      <a:pPr marL="0" marR="0" algn="ctr">
                        <a:lnSpc>
                          <a:spcPct val="150000"/>
                        </a:lnSpc>
                        <a:spcBef>
                          <a:spcPts val="0"/>
                        </a:spcBef>
                        <a:spcAft>
                          <a:spcPts val="0"/>
                        </a:spcAft>
                      </a:pPr>
                      <a:r>
                        <a:rPr lang="en-US" sz="1600" dirty="0">
                          <a:solidFill>
                            <a:schemeClr val="tx1"/>
                          </a:solidFill>
                          <a:effectLst/>
                        </a:rPr>
                        <a:t>Morphemes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Buchanan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1.06 (0.23)</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25002838"/>
                  </a:ext>
                </a:extLst>
              </a:tr>
              <a:tr h="349104">
                <a:tc>
                  <a:txBody>
                    <a:bodyPr/>
                    <a:lstStyle/>
                    <a:p>
                      <a:pPr marL="0" marR="0" algn="ctr">
                        <a:lnSpc>
                          <a:spcPct val="150000"/>
                        </a:lnSpc>
                        <a:spcBef>
                          <a:spcPts val="0"/>
                        </a:spcBef>
                        <a:spcAft>
                          <a:spcPts val="0"/>
                        </a:spcAft>
                      </a:pPr>
                      <a:r>
                        <a:rPr lang="en-US" sz="1600" dirty="0">
                          <a:solidFill>
                            <a:schemeClr val="tx1"/>
                          </a:solidFill>
                          <a:effectLst/>
                        </a:rPr>
                        <a:t>AOA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Kuperman et al., 2012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4.92 (1.66)</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2.47</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11.63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1623954"/>
                  </a:ext>
                </a:extLst>
              </a:tr>
              <a:tr h="349104">
                <a:tc>
                  <a:txBody>
                    <a:bodyPr/>
                    <a:lstStyle/>
                    <a:p>
                      <a:pPr marL="0" marR="0" algn="ctr">
                        <a:lnSpc>
                          <a:spcPct val="150000"/>
                        </a:lnSpc>
                        <a:spcBef>
                          <a:spcPts val="0"/>
                        </a:spcBef>
                        <a:spcAft>
                          <a:spcPts val="0"/>
                        </a:spcAft>
                      </a:pPr>
                      <a:r>
                        <a:rPr lang="en-US" sz="1600" dirty="0">
                          <a:solidFill>
                            <a:schemeClr val="tx1"/>
                          </a:solidFill>
                          <a:effectLst/>
                        </a:rPr>
                        <a:t>Valence</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a:effectLst/>
                        </a:rPr>
                        <a:t>Warriner et al., 2013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5.81 (1.13)</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7.89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93341"/>
                  </a:ext>
                </a:extLst>
              </a:tr>
              <a:tr h="349104">
                <a:tc>
                  <a:txBody>
                    <a:bodyPr/>
                    <a:lstStyle/>
                    <a:p>
                      <a:pPr marL="0" marR="0" algn="ctr">
                        <a:lnSpc>
                          <a:spcPct val="150000"/>
                        </a:lnSpc>
                        <a:spcBef>
                          <a:spcPts val="0"/>
                        </a:spcBef>
                        <a:spcAft>
                          <a:spcPts val="0"/>
                        </a:spcAft>
                      </a:pPr>
                      <a:r>
                        <a:rPr lang="en-US" sz="1600" dirty="0">
                          <a:solidFill>
                            <a:schemeClr val="tx1"/>
                          </a:solidFill>
                          <a:effectLst/>
                        </a:rPr>
                        <a:t>Imageability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a:effectLst/>
                        </a:rPr>
                        <a:t>Toglia &amp; Battig, 1978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5.46 (0.75)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6.45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53513149"/>
                  </a:ext>
                </a:extLst>
              </a:tr>
              <a:tr h="349104">
                <a:tc>
                  <a:txBody>
                    <a:bodyPr/>
                    <a:lstStyle/>
                    <a:p>
                      <a:pPr marL="0" marR="0" algn="ctr">
                        <a:lnSpc>
                          <a:spcPct val="150000"/>
                        </a:lnSpc>
                        <a:spcBef>
                          <a:spcPts val="0"/>
                        </a:spcBef>
                        <a:spcAft>
                          <a:spcPts val="0"/>
                        </a:spcAft>
                      </a:pPr>
                      <a:r>
                        <a:rPr lang="en-US" sz="1600" dirty="0">
                          <a:solidFill>
                            <a:schemeClr val="tx1"/>
                          </a:solidFill>
                          <a:effectLst/>
                        </a:rPr>
                        <a:t>Familiarity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err="1">
                          <a:effectLst/>
                        </a:rPr>
                        <a:t>Toglia</a:t>
                      </a:r>
                      <a:r>
                        <a:rPr lang="en-US" sz="1400" dirty="0">
                          <a:effectLst/>
                        </a:rPr>
                        <a:t> &amp; </a:t>
                      </a:r>
                      <a:r>
                        <a:rPr lang="en-US" sz="1400" dirty="0" err="1">
                          <a:effectLst/>
                        </a:rPr>
                        <a:t>Battig</a:t>
                      </a:r>
                      <a:r>
                        <a:rPr lang="en-US" sz="1400" dirty="0">
                          <a:effectLst/>
                        </a:rPr>
                        <a:t>, 1978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6.28 (0.29)</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solidFill>
                      <a:srgbClr val="CFD5EA"/>
                    </a:solidFill>
                  </a:tcPr>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5.19</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6.85</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7837108"/>
                  </a:ext>
                </a:extLst>
              </a:tr>
              <a:tr h="349104">
                <a:tc>
                  <a:txBody>
                    <a:bodyPr/>
                    <a:lstStyle/>
                    <a:p>
                      <a:pPr marL="0" marR="0" algn="ctr">
                        <a:lnSpc>
                          <a:spcPct val="150000"/>
                        </a:lnSpc>
                        <a:spcBef>
                          <a:spcPts val="0"/>
                        </a:spcBef>
                        <a:spcAft>
                          <a:spcPts val="0"/>
                        </a:spcAft>
                      </a:pPr>
                      <a:r>
                        <a:rPr lang="en-US" sz="1600" dirty="0">
                          <a:solidFill>
                            <a:schemeClr val="tx1"/>
                          </a:solidFill>
                          <a:effectLst/>
                        </a:rPr>
                        <a:t>FSS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E9EBF5"/>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16.58 (12.95)</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5.00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57.00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6775686"/>
                  </a:ext>
                </a:extLst>
              </a:tr>
              <a:tr h="349104">
                <a:tc>
                  <a:txBody>
                    <a:bodyPr/>
                    <a:lstStyle/>
                    <a:p>
                      <a:pPr marL="0" marR="0" algn="ctr">
                        <a:lnSpc>
                          <a:spcPct val="150000"/>
                        </a:lnSpc>
                        <a:spcBef>
                          <a:spcPts val="0"/>
                        </a:spcBef>
                        <a:spcAft>
                          <a:spcPts val="0"/>
                        </a:spcAft>
                      </a:pPr>
                      <a:r>
                        <a:rPr lang="en-US" sz="1600" dirty="0">
                          <a:solidFill>
                            <a:schemeClr val="tx1"/>
                          </a:solidFill>
                          <a:effectLst/>
                        </a:rPr>
                        <a:t>COSC</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solidFill>
                      <a:srgbClr val="CFD5EA"/>
                    </a:solidFill>
                  </a:tcPr>
                </a:tc>
                <a:tc>
                  <a:txBody>
                    <a:bodyPr/>
                    <a:lstStyle/>
                    <a:p>
                      <a:pPr marL="0" marR="0" algn="ctr">
                        <a:lnSpc>
                          <a:spcPct val="150000"/>
                        </a:lnSpc>
                        <a:spcBef>
                          <a:spcPts val="0"/>
                        </a:spcBef>
                        <a:spcAft>
                          <a:spcPts val="0"/>
                        </a:spcAft>
                      </a:pPr>
                      <a:r>
                        <a:rPr lang="en-US" sz="1400" dirty="0">
                          <a:effectLst/>
                        </a:rPr>
                        <a:t>Buchanan et al., 2013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0240" marR="50240" marT="0" marB="0"/>
                </a:tc>
                <a:tc>
                  <a:txBody>
                    <a:bodyPr/>
                    <a:lstStyle/>
                    <a:p>
                      <a:pPr marL="0" marR="0" algn="ctr">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91.28 (89.90)</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dirty="0">
                          <a:effectLst/>
                          <a:latin typeface="+mn-lt"/>
                          <a:ea typeface="Calibri" panose="020F0502020204030204" pitchFamily="34" charset="0"/>
                          <a:cs typeface="Times New Roman" panose="02020603050405020304" pitchFamily="18" charset="0"/>
                        </a:rPr>
                        <a:t>462.00</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7980793"/>
                  </a:ext>
                </a:extLst>
              </a:tr>
            </a:tbl>
          </a:graphicData>
        </a:graphic>
      </p:graphicFrame>
      <p:sp>
        <p:nvSpPr>
          <p:cNvPr id="6" name="TextBox 5">
            <a:extLst>
              <a:ext uri="{FF2B5EF4-FFF2-40B4-BE49-F238E27FC236}">
                <a16:creationId xmlns:a16="http://schemas.microsoft.com/office/drawing/2014/main" id="{6726A1C6-C9A7-48B5-B67E-5E1483D4B5DC}"/>
              </a:ext>
            </a:extLst>
          </p:cNvPr>
          <p:cNvSpPr txBox="1"/>
          <p:nvPr/>
        </p:nvSpPr>
        <p:spPr>
          <a:xfrm>
            <a:off x="4001587" y="627867"/>
            <a:ext cx="3540035" cy="430887"/>
          </a:xfrm>
          <a:prstGeom prst="rect">
            <a:avLst/>
          </a:prstGeom>
          <a:noFill/>
        </p:spPr>
        <p:txBody>
          <a:bodyPr wrap="square" rtlCol="0">
            <a:spAutoFit/>
          </a:bodyPr>
          <a:lstStyle/>
          <a:p>
            <a:pPr algn="ctr"/>
            <a:r>
              <a:rPr lang="en-US" sz="2200" b="1" dirty="0">
                <a:solidFill>
                  <a:schemeClr val="accent1"/>
                </a:solidFill>
              </a:rPr>
              <a:t>Target Items</a:t>
            </a:r>
          </a:p>
        </p:txBody>
      </p:sp>
    </p:spTree>
    <p:extLst>
      <p:ext uri="{BB962C8B-B14F-4D97-AF65-F5344CB8AC3E}">
        <p14:creationId xmlns:p14="http://schemas.microsoft.com/office/powerpoint/2010/main" val="394998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Judging Word Pair Relatedness</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t>Ways to judge item relatedness:</a:t>
            </a:r>
          </a:p>
          <a:p>
            <a:pPr lvl="2"/>
            <a:r>
              <a:rPr lang="en-US" sz="2200" dirty="0"/>
              <a:t>How often are two words used together? (associative)</a:t>
            </a:r>
          </a:p>
          <a:p>
            <a:pPr lvl="2"/>
            <a:r>
              <a:rPr lang="en-US" sz="2200" dirty="0"/>
              <a:t>How similar in meaning are two words? (semantic)</a:t>
            </a:r>
          </a:p>
          <a:p>
            <a:pPr lvl="2"/>
            <a:r>
              <a:rPr lang="en-US" sz="2200" dirty="0"/>
              <a:t>How closely are two words connected by an overall theme? (thematic)</a:t>
            </a:r>
          </a:p>
        </p:txBody>
      </p:sp>
    </p:spTree>
    <p:extLst>
      <p:ext uri="{BB962C8B-B14F-4D97-AF65-F5344CB8AC3E}">
        <p14:creationId xmlns:p14="http://schemas.microsoft.com/office/powerpoint/2010/main" val="185115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One</a:t>
            </a:r>
          </a:p>
        </p:txBody>
      </p:sp>
    </p:spTree>
    <p:extLst>
      <p:ext uri="{BB962C8B-B14F-4D97-AF65-F5344CB8AC3E}">
        <p14:creationId xmlns:p14="http://schemas.microsoft.com/office/powerpoint/2010/main" val="2358627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3468509331"/>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t>This set of hypotheses investigated the effects of associative, semantic, and thematic word overlap on judgments and recall.</a:t>
            </a:r>
          </a:p>
          <a:p>
            <a:pPr lvl="1"/>
            <a:r>
              <a:rPr lang="en-US" sz="1800" dirty="0"/>
              <a:t>Hypothesis Two investigated judgments</a:t>
            </a:r>
          </a:p>
          <a:p>
            <a:pPr lvl="1"/>
            <a:r>
              <a:rPr lang="en-US" sz="1800" dirty="0"/>
              <a:t>Hypothesis Three investigated recall</a:t>
            </a:r>
          </a:p>
          <a:p>
            <a:r>
              <a:rPr lang="en-US" sz="2000" dirty="0"/>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MLM Results – Judgments</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90495945"/>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0.27</a:t>
                      </a:r>
                    </a:p>
                  </a:txBody>
                  <a:tcPr>
                    <a:solidFill>
                      <a:schemeClr val="tx2">
                        <a:lumMod val="20000"/>
                        <a:lumOff val="80000"/>
                      </a:schemeClr>
                    </a:solidFill>
                  </a:tcPr>
                </a:tc>
                <a:tc>
                  <a:txBody>
                    <a:bodyPr/>
                    <a:lstStyle/>
                    <a:p>
                      <a:pPr algn="ctr"/>
                      <a:r>
                        <a:rPr lang="en-US" sz="2400" b="0" dirty="0">
                          <a:solidFill>
                            <a:schemeClr val="tx1"/>
                          </a:solidFill>
                        </a:rPr>
                        <a:t>0.03</a:t>
                      </a:r>
                    </a:p>
                  </a:txBody>
                  <a:tcPr>
                    <a:solidFill>
                      <a:schemeClr val="tx2">
                        <a:lumMod val="20000"/>
                        <a:lumOff val="80000"/>
                      </a:schemeClr>
                    </a:solidFill>
                  </a:tcPr>
                </a:tc>
                <a:tc>
                  <a:txBody>
                    <a:bodyPr/>
                    <a:lstStyle/>
                    <a:p>
                      <a:pPr algn="ctr"/>
                      <a:r>
                        <a:rPr lang="en-US" sz="2400" b="0" dirty="0">
                          <a:solidFill>
                            <a:schemeClr val="tx1"/>
                          </a:solidFill>
                        </a:rPr>
                        <a:t>9.42</a:t>
                      </a:r>
                    </a:p>
                  </a:txBody>
                  <a:tcPr>
                    <a:solidFill>
                      <a:schemeClr val="tx2">
                        <a:lumMod val="20000"/>
                        <a:lumOff val="80000"/>
                      </a:schemeClr>
                    </a:solidFill>
                  </a:tcPr>
                </a:tc>
                <a:tc>
                  <a:txBody>
                    <a:bodyPr/>
                    <a:lstStyle/>
                    <a:p>
                      <a:pPr algn="ctr"/>
                      <a:r>
                        <a:rPr lang="en-US" sz="24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t>COS</a:t>
                      </a:r>
                    </a:p>
                  </a:txBody>
                  <a:tcPr>
                    <a:solidFill>
                      <a:schemeClr val="bg1">
                        <a:lumMod val="95000"/>
                      </a:schemeClr>
                    </a:solidFill>
                  </a:tcPr>
                </a:tc>
                <a:tc>
                  <a:txBody>
                    <a:bodyPr/>
                    <a:lstStyle/>
                    <a:p>
                      <a:pPr algn="ctr"/>
                      <a:r>
                        <a:rPr lang="en-US" sz="2400" b="0" dirty="0"/>
                        <a:t>-0.10</a:t>
                      </a:r>
                    </a:p>
                  </a:txBody>
                  <a:tcPr>
                    <a:solidFill>
                      <a:schemeClr val="bg1">
                        <a:lumMod val="95000"/>
                      </a:schemeClr>
                    </a:solidFill>
                  </a:tcPr>
                </a:tc>
                <a:tc>
                  <a:txBody>
                    <a:bodyPr/>
                    <a:lstStyle/>
                    <a:p>
                      <a:pPr algn="ctr"/>
                      <a:r>
                        <a:rPr lang="en-US" sz="2400" b="0" dirty="0"/>
                        <a:t>0.02</a:t>
                      </a:r>
                    </a:p>
                  </a:txBody>
                  <a:tcPr>
                    <a:solidFill>
                      <a:schemeClr val="bg1">
                        <a:lumMod val="95000"/>
                      </a:schemeClr>
                    </a:solidFill>
                  </a:tcPr>
                </a:tc>
                <a:tc>
                  <a:txBody>
                    <a:bodyPr/>
                    <a:lstStyle/>
                    <a:p>
                      <a:pPr algn="ctr"/>
                      <a:r>
                        <a:rPr lang="en-US" sz="2400" b="0" dirty="0"/>
                        <a:t>-6.08</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0.09</a:t>
                      </a:r>
                    </a:p>
                  </a:txBody>
                  <a:tcPr>
                    <a:solidFill>
                      <a:schemeClr val="tx2">
                        <a:lumMod val="20000"/>
                        <a:lumOff val="80000"/>
                      </a:schemeClr>
                    </a:solidFill>
                  </a:tcPr>
                </a:tc>
                <a:tc>
                  <a:txBody>
                    <a:bodyPr/>
                    <a:lstStyle/>
                    <a:p>
                      <a:pPr algn="ctr"/>
                      <a:r>
                        <a:rPr lang="en-US" sz="2400" b="0" dirty="0"/>
                        <a:t>0.02</a:t>
                      </a:r>
                    </a:p>
                  </a:txBody>
                  <a:tcPr>
                    <a:solidFill>
                      <a:schemeClr val="tx2">
                        <a:lumMod val="20000"/>
                        <a:lumOff val="80000"/>
                      </a:schemeClr>
                    </a:solidFill>
                  </a:tcPr>
                </a:tc>
                <a:tc>
                  <a:txBody>
                    <a:bodyPr/>
                    <a:lstStyle/>
                    <a:p>
                      <a:pPr algn="ctr"/>
                      <a:r>
                        <a:rPr lang="en-US" sz="2400" b="0" dirty="0"/>
                        <a:t>4.20</a:t>
                      </a:r>
                    </a:p>
                  </a:txBody>
                  <a:tcPr>
                    <a:solidFill>
                      <a:schemeClr val="tx2">
                        <a:lumMod val="20000"/>
                        <a:lumOff val="80000"/>
                      </a:schemeClr>
                    </a:solidFill>
                  </a:tcPr>
                </a:tc>
                <a:tc>
                  <a:txBody>
                    <a:bodyPr/>
                    <a:lstStyle/>
                    <a:p>
                      <a:pPr algn="ctr"/>
                      <a:r>
                        <a:rPr lang="en-US" sz="24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426024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MLM Results – Recall</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641364232"/>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algn="ctr"/>
                      <a:r>
                        <a:rPr lang="en-US" sz="2400" b="0" dirty="0">
                          <a:solidFill>
                            <a:schemeClr val="tx1"/>
                          </a:solidFill>
                        </a:rPr>
                        <a:t>0.65</a:t>
                      </a:r>
                    </a:p>
                  </a:txBody>
                  <a:tcPr>
                    <a:solidFill>
                      <a:schemeClr val="tx2">
                        <a:lumMod val="20000"/>
                        <a:lumOff val="80000"/>
                      </a:schemeClr>
                    </a:solidFill>
                  </a:tcPr>
                </a:tc>
                <a:tc>
                  <a:txBody>
                    <a:bodyPr/>
                    <a:lstStyle/>
                    <a:p>
                      <a:pPr algn="ctr"/>
                      <a:r>
                        <a:rPr lang="en-US" sz="2400" b="0" dirty="0">
                          <a:solidFill>
                            <a:schemeClr val="tx1"/>
                          </a:solidFill>
                        </a:rPr>
                        <a:t>0.04</a:t>
                      </a:r>
                    </a:p>
                  </a:txBody>
                  <a:tcPr>
                    <a:solidFill>
                      <a:schemeClr val="tx2">
                        <a:lumMod val="20000"/>
                        <a:lumOff val="80000"/>
                      </a:schemeClr>
                    </a:solidFill>
                  </a:tcPr>
                </a:tc>
                <a:tc>
                  <a:txBody>
                    <a:bodyPr/>
                    <a:lstStyle/>
                    <a:p>
                      <a:pPr algn="ctr"/>
                      <a:r>
                        <a:rPr lang="en-US" sz="2400" b="0" dirty="0">
                          <a:solidFill>
                            <a:schemeClr val="tx1"/>
                          </a:solidFill>
                        </a:rPr>
                        <a:t>14.68</a:t>
                      </a:r>
                    </a:p>
                  </a:txBody>
                  <a:tcPr>
                    <a:solidFill>
                      <a:schemeClr val="tx2">
                        <a:lumMod val="20000"/>
                        <a:lumOff val="80000"/>
                      </a:schemeClr>
                    </a:solidFill>
                  </a:tcPr>
                </a:tc>
                <a:tc>
                  <a:txBody>
                    <a:bodyPr/>
                    <a:lstStyle/>
                    <a:p>
                      <a:pPr algn="ctr"/>
                      <a:r>
                        <a:rPr lang="en-US" sz="2400" b="0">
                          <a:solidFill>
                            <a:schemeClr val="tx1"/>
                          </a:solidFill>
                        </a:rPr>
                        <a:t>&lt; .001</a:t>
                      </a:r>
                      <a:endParaRPr lang="en-US" sz="2400" b="0" dirty="0">
                        <a:solidFill>
                          <a:schemeClr val="tx1"/>
                        </a:solidFill>
                      </a:endParaRPr>
                    </a:p>
                  </a:txBody>
                  <a:tcPr>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algn="ctr"/>
                      <a:r>
                        <a:rPr lang="en-US" sz="2400" b="0" dirty="0"/>
                        <a:t>0.18</a:t>
                      </a:r>
                    </a:p>
                  </a:txBody>
                  <a:tcPr>
                    <a:solidFill>
                      <a:schemeClr val="bg1">
                        <a:lumMod val="95000"/>
                      </a:schemeClr>
                    </a:solidFill>
                  </a:tcPr>
                </a:tc>
                <a:tc>
                  <a:txBody>
                    <a:bodyPr/>
                    <a:lstStyle/>
                    <a:p>
                      <a:pPr algn="ctr"/>
                      <a:r>
                        <a:rPr lang="en-US" sz="2400" b="0" dirty="0"/>
                        <a:t>0.03</a:t>
                      </a:r>
                    </a:p>
                  </a:txBody>
                  <a:tcPr>
                    <a:solidFill>
                      <a:schemeClr val="bg1">
                        <a:lumMod val="95000"/>
                      </a:schemeClr>
                    </a:solidFill>
                  </a:tcPr>
                </a:tc>
                <a:tc>
                  <a:txBody>
                    <a:bodyPr/>
                    <a:lstStyle/>
                    <a:p>
                      <a:pPr algn="ctr"/>
                      <a:r>
                        <a:rPr lang="en-US" sz="2400" b="0" dirty="0"/>
                        <a:t>5.54</a:t>
                      </a:r>
                    </a:p>
                  </a:txBody>
                  <a:tcPr>
                    <a:solidFill>
                      <a:schemeClr val="bg1">
                        <a:lumMod val="95000"/>
                      </a:schemeClr>
                    </a:solidFill>
                  </a:tcPr>
                </a:tc>
                <a:tc>
                  <a:txBody>
                    <a:bodyPr/>
                    <a:lstStyle/>
                    <a:p>
                      <a:pPr algn="ctr"/>
                      <a:r>
                        <a:rPr lang="en-US" sz="2400" b="0" dirty="0"/>
                        <a:t>&lt; .001</a:t>
                      </a:r>
                    </a:p>
                  </a:txBody>
                  <a:tcPr>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algn="ctr"/>
                      <a:r>
                        <a:rPr lang="en-US" sz="2400" b="0" dirty="0"/>
                        <a:t>-0.06</a:t>
                      </a:r>
                    </a:p>
                  </a:txBody>
                  <a:tcPr>
                    <a:solidFill>
                      <a:schemeClr val="tx2">
                        <a:lumMod val="20000"/>
                        <a:lumOff val="80000"/>
                      </a:schemeClr>
                    </a:solidFill>
                  </a:tcPr>
                </a:tc>
                <a:tc>
                  <a:txBody>
                    <a:bodyPr/>
                    <a:lstStyle/>
                    <a:p>
                      <a:pPr algn="ctr"/>
                      <a:r>
                        <a:rPr lang="en-US" sz="2400" b="0" dirty="0"/>
                        <a:t>0.04</a:t>
                      </a:r>
                    </a:p>
                  </a:txBody>
                  <a:tcPr>
                    <a:solidFill>
                      <a:schemeClr val="tx2">
                        <a:lumMod val="20000"/>
                        <a:lumOff val="80000"/>
                      </a:schemeClr>
                    </a:solidFill>
                  </a:tcPr>
                </a:tc>
                <a:tc>
                  <a:txBody>
                    <a:bodyPr/>
                    <a:lstStyle/>
                    <a:p>
                      <a:pPr algn="ctr"/>
                      <a:r>
                        <a:rPr lang="en-US" sz="2400" b="0" dirty="0"/>
                        <a:t>-1.60</a:t>
                      </a:r>
                    </a:p>
                  </a:txBody>
                  <a:tcPr>
                    <a:solidFill>
                      <a:schemeClr val="tx2">
                        <a:lumMod val="20000"/>
                        <a:lumOff val="80000"/>
                      </a:schemeClr>
                    </a:solidFill>
                  </a:tcPr>
                </a:tc>
                <a:tc>
                  <a:txBody>
                    <a:bodyPr/>
                    <a:lstStyle/>
                    <a:p>
                      <a:pPr algn="ctr"/>
                      <a:r>
                        <a:rPr lang="en-US" sz="24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Word Pair Relatedness</a:t>
            </a:r>
          </a:p>
        </p:txBody>
      </p:sp>
      <p:sp>
        <p:nvSpPr>
          <p:cNvPr id="3" name="Content Placeholder 2"/>
          <p:cNvSpPr>
            <a:spLocks noGrp="1"/>
          </p:cNvSpPr>
          <p:nvPr>
            <p:ph idx="1"/>
          </p:nvPr>
        </p:nvSpPr>
        <p:spPr>
          <a:xfrm>
            <a:off x="1154954" y="2283460"/>
            <a:ext cx="8825659" cy="3416300"/>
          </a:xfrm>
        </p:spPr>
        <p:txBody>
          <a:bodyPr>
            <a:noAutofit/>
          </a:bodyPr>
          <a:lstStyle/>
          <a:p>
            <a:r>
              <a:rPr lang="en-US" sz="2400" dirty="0"/>
              <a:t>Associative</a:t>
            </a:r>
          </a:p>
          <a:p>
            <a:pPr lvl="1"/>
            <a:r>
              <a:rPr lang="en-US" sz="2200" dirty="0"/>
              <a:t>Forward Strength (FSG), which is the probability of responding to a cue word with a particular target</a:t>
            </a:r>
          </a:p>
          <a:p>
            <a:r>
              <a:rPr lang="en-US" sz="2400" dirty="0"/>
              <a:t>Semantic</a:t>
            </a:r>
          </a:p>
          <a:p>
            <a:pPr lvl="1"/>
            <a:r>
              <a:rPr lang="en-US" sz="2200" dirty="0"/>
              <a:t>Calculates a cosine (COS) value representing the amount of feature overlap between two concepts.</a:t>
            </a:r>
          </a:p>
          <a:p>
            <a:r>
              <a:rPr lang="en-US" sz="2400" dirty="0"/>
              <a:t>Thematic</a:t>
            </a:r>
          </a:p>
          <a:p>
            <a:pPr lvl="1"/>
            <a:r>
              <a:rPr lang="en-US" sz="2200" dirty="0"/>
              <a:t>Latent Semantic Analysis (LSA)</a:t>
            </a:r>
          </a:p>
        </p:txBody>
      </p:sp>
    </p:spTree>
    <p:extLst>
      <p:ext uri="{BB962C8B-B14F-4D97-AF65-F5344CB8AC3E}">
        <p14:creationId xmlns:p14="http://schemas.microsoft.com/office/powerpoint/2010/main" val="1974109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48115"/>
            <a:ext cx="8825659" cy="706964"/>
          </a:xfrm>
        </p:spPr>
        <p:txBody>
          <a:bodyPr/>
          <a:lstStyle/>
          <a:p>
            <a:r>
              <a:rPr lang="en-US" dirty="0"/>
              <a:t>Judgment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718017933"/>
              </p:ext>
            </p:extLst>
          </p:nvPr>
        </p:nvGraphicFramePr>
        <p:xfrm>
          <a:off x="1289539" y="2880447"/>
          <a:ext cx="8928880" cy="2793522"/>
        </p:xfrm>
        <a:graphic>
          <a:graphicData uri="http://schemas.openxmlformats.org/drawingml/2006/table">
            <a:tbl>
              <a:tblPr firstRow="1" bandRow="1">
                <a:tableStyleId>{5C22544A-7EE6-4342-B048-85BDC9FD1C3A}</a:tableStyleId>
              </a:tblPr>
              <a:tblGrid>
                <a:gridCol w="1785776">
                  <a:extLst>
                    <a:ext uri="{9D8B030D-6E8A-4147-A177-3AD203B41FA5}">
                      <a16:colId xmlns:a16="http://schemas.microsoft.com/office/drawing/2014/main" val="3263831615"/>
                    </a:ext>
                  </a:extLst>
                </a:gridCol>
                <a:gridCol w="1785776">
                  <a:extLst>
                    <a:ext uri="{9D8B030D-6E8A-4147-A177-3AD203B41FA5}">
                      <a16:colId xmlns:a16="http://schemas.microsoft.com/office/drawing/2014/main" val="856007762"/>
                    </a:ext>
                  </a:extLst>
                </a:gridCol>
                <a:gridCol w="1785776">
                  <a:extLst>
                    <a:ext uri="{9D8B030D-6E8A-4147-A177-3AD203B41FA5}">
                      <a16:colId xmlns:a16="http://schemas.microsoft.com/office/drawing/2014/main" val="2159109262"/>
                    </a:ext>
                  </a:extLst>
                </a:gridCol>
                <a:gridCol w="1785776">
                  <a:extLst>
                    <a:ext uri="{9D8B030D-6E8A-4147-A177-3AD203B41FA5}">
                      <a16:colId xmlns:a16="http://schemas.microsoft.com/office/drawing/2014/main" val="3978553227"/>
                    </a:ext>
                  </a:extLst>
                </a:gridCol>
                <a:gridCol w="1785776">
                  <a:extLst>
                    <a:ext uri="{9D8B030D-6E8A-4147-A177-3AD203B41FA5}">
                      <a16:colId xmlns:a16="http://schemas.microsoft.com/office/drawing/2014/main" val="165992976"/>
                    </a:ext>
                  </a:extLst>
                </a:gridCol>
              </a:tblGrid>
              <a:tr h="702088">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z</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2088">
                <a:tc>
                  <a:txBody>
                    <a:bodyPr/>
                    <a:lstStyle/>
                    <a:p>
                      <a:pPr algn="ctr"/>
                      <a:r>
                        <a:rPr lang="en-US" sz="24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.422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.020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20.622</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3033">
                <a:tc>
                  <a:txBody>
                    <a:bodyPr/>
                    <a:lstStyle/>
                    <a:p>
                      <a:pPr algn="ctr"/>
                      <a:r>
                        <a:rPr lang="en-US" sz="24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1.054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26313">
                <a:tc>
                  <a:txBody>
                    <a:bodyPr/>
                    <a:lstStyle/>
                    <a:p>
                      <a:pPr algn="ctr"/>
                      <a:r>
                        <a:rPr lang="en-US" sz="24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.132</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.018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7.386</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2267062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82" y="937731"/>
            <a:ext cx="8825659" cy="706964"/>
          </a:xfrm>
        </p:spPr>
        <p:txBody>
          <a:bodyPr/>
          <a:lstStyle/>
          <a:p>
            <a:r>
              <a:rPr lang="en-US" dirty="0"/>
              <a:t>Recall Replication</a:t>
            </a:r>
          </a:p>
        </p:txBody>
      </p:sp>
      <p:sp>
        <p:nvSpPr>
          <p:cNvPr id="3" name="Content Placeholder 2"/>
          <p:cNvSpPr>
            <a:spLocks noGrp="1"/>
          </p:cNvSpPr>
          <p:nvPr>
            <p:ph idx="1"/>
          </p:nvPr>
        </p:nvSpPr>
        <p:spPr>
          <a:xfrm>
            <a:off x="870982" y="2331845"/>
            <a:ext cx="10536253" cy="388620"/>
          </a:xfrm>
        </p:spPr>
        <p:txBody>
          <a:bodyPr>
            <a:normAutofit fontScale="92500" lnSpcReduction="20000"/>
          </a:bodyPr>
          <a:lstStyle/>
          <a:p>
            <a:pPr marL="0" indent="0" algn="ctr">
              <a:buNone/>
            </a:pPr>
            <a:r>
              <a:rPr lang="en-US" sz="2600" b="1" dirty="0"/>
              <a:t>Main Effects Table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18852555"/>
              </p:ext>
            </p:extLst>
          </p:nvPr>
        </p:nvGraphicFramePr>
        <p:xfrm>
          <a:off x="1312985" y="2880446"/>
          <a:ext cx="8905435" cy="2816969"/>
        </p:xfrm>
        <a:graphic>
          <a:graphicData uri="http://schemas.openxmlformats.org/drawingml/2006/table">
            <a:tbl>
              <a:tblPr firstRow="1" bandRow="1">
                <a:tableStyleId>{5C22544A-7EE6-4342-B048-85BDC9FD1C3A}</a:tableStyleId>
              </a:tblPr>
              <a:tblGrid>
                <a:gridCol w="1781087">
                  <a:extLst>
                    <a:ext uri="{9D8B030D-6E8A-4147-A177-3AD203B41FA5}">
                      <a16:colId xmlns:a16="http://schemas.microsoft.com/office/drawing/2014/main" val="3263831615"/>
                    </a:ext>
                  </a:extLst>
                </a:gridCol>
                <a:gridCol w="1781087">
                  <a:extLst>
                    <a:ext uri="{9D8B030D-6E8A-4147-A177-3AD203B41FA5}">
                      <a16:colId xmlns:a16="http://schemas.microsoft.com/office/drawing/2014/main" val="856007762"/>
                    </a:ext>
                  </a:extLst>
                </a:gridCol>
                <a:gridCol w="1781087">
                  <a:extLst>
                    <a:ext uri="{9D8B030D-6E8A-4147-A177-3AD203B41FA5}">
                      <a16:colId xmlns:a16="http://schemas.microsoft.com/office/drawing/2014/main" val="2159109262"/>
                    </a:ext>
                  </a:extLst>
                </a:gridCol>
                <a:gridCol w="1781087">
                  <a:extLst>
                    <a:ext uri="{9D8B030D-6E8A-4147-A177-3AD203B41FA5}">
                      <a16:colId xmlns:a16="http://schemas.microsoft.com/office/drawing/2014/main" val="3978553227"/>
                    </a:ext>
                  </a:extLst>
                </a:gridCol>
                <a:gridCol w="1781087">
                  <a:extLst>
                    <a:ext uri="{9D8B030D-6E8A-4147-A177-3AD203B41FA5}">
                      <a16:colId xmlns:a16="http://schemas.microsoft.com/office/drawing/2014/main" val="165992976"/>
                    </a:ext>
                  </a:extLst>
                </a:gridCol>
              </a:tblGrid>
              <a:tr h="707981">
                <a:tc>
                  <a:txBody>
                    <a:bodyPr/>
                    <a:lstStyle/>
                    <a:p>
                      <a:pPr algn="ctr"/>
                      <a:r>
                        <a:rPr lang="en-US" sz="2400" dirty="0">
                          <a:solidFill>
                            <a:schemeClr val="tx1"/>
                          </a:solidFill>
                        </a:rPr>
                        <a:t>IV</a:t>
                      </a:r>
                    </a:p>
                  </a:txBody>
                  <a:tcPr>
                    <a:solidFill>
                      <a:schemeClr val="bg1">
                        <a:lumMod val="95000"/>
                      </a:schemeClr>
                    </a:solidFill>
                  </a:tcPr>
                </a:tc>
                <a:tc>
                  <a:txBody>
                    <a:bodyPr/>
                    <a:lstStyle/>
                    <a:p>
                      <a:pPr algn="ctr"/>
                      <a:r>
                        <a:rPr lang="en-US" sz="2400" i="1" dirty="0">
                          <a:solidFill>
                            <a:schemeClr val="tx1"/>
                          </a:solidFill>
                        </a:rPr>
                        <a:t>b</a:t>
                      </a:r>
                    </a:p>
                  </a:txBody>
                  <a:tcPr>
                    <a:solidFill>
                      <a:schemeClr val="bg1">
                        <a:lumMod val="95000"/>
                      </a:schemeClr>
                    </a:solidFill>
                  </a:tcPr>
                </a:tc>
                <a:tc>
                  <a:txBody>
                    <a:bodyPr/>
                    <a:lstStyle/>
                    <a:p>
                      <a:pPr algn="ctr"/>
                      <a:r>
                        <a:rPr lang="en-US" sz="2400" dirty="0">
                          <a:solidFill>
                            <a:schemeClr val="tx1"/>
                          </a:solidFill>
                        </a:rPr>
                        <a:t>Std. Error</a:t>
                      </a:r>
                    </a:p>
                  </a:txBody>
                  <a:tcPr>
                    <a:solidFill>
                      <a:schemeClr val="bg1">
                        <a:lumMod val="95000"/>
                      </a:schemeClr>
                    </a:solidFill>
                  </a:tcPr>
                </a:tc>
                <a:tc>
                  <a:txBody>
                    <a:bodyPr/>
                    <a:lstStyle/>
                    <a:p>
                      <a:pPr algn="ctr"/>
                      <a:r>
                        <a:rPr lang="en-US" sz="2400" i="1" dirty="0">
                          <a:solidFill>
                            <a:schemeClr val="tx1"/>
                          </a:solidFill>
                        </a:rPr>
                        <a:t>t</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707981">
                <a:tc>
                  <a:txBody>
                    <a:bodyPr/>
                    <a:lstStyle/>
                    <a:p>
                      <a:pPr algn="ctr"/>
                      <a:r>
                        <a:rPr lang="en-US" sz="24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.099</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6.421</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668598">
                <a:tc>
                  <a:txBody>
                    <a:bodyPr/>
                    <a:lstStyle/>
                    <a:p>
                      <a:pPr algn="ctr"/>
                      <a:r>
                        <a:rPr lang="en-US" sz="24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.681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.163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4.180</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732409">
                <a:tc>
                  <a:txBody>
                    <a:bodyPr/>
                    <a:lstStyle/>
                    <a:p>
                      <a:pPr algn="ctr"/>
                      <a:r>
                        <a:rPr lang="en-US" sz="24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.780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9.081</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475423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17932328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SUBTLEX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4.308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SUBTLEX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-.032 (.003)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-9.219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Length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-2.790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AOA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7.416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AOA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-.014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-6.348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Familiarity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.075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5.694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Familiarity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-.091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-8.160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Valence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-.022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Imageability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.053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10.256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Imageability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-.074 (.005)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-13.440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Concreteness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-4.144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Concreteness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strike="sngStrike" dirty="0">
                          <a:effectLst/>
                        </a:rPr>
                        <a:t>.</a:t>
                      </a:r>
                      <a:r>
                        <a:rPr lang="en-US" sz="1200" dirty="0">
                          <a:effectLst/>
                        </a:rPr>
                        <a:t>045 (.004)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10.128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QSS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.005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-8.910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FSS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a:t>
                      </a:r>
                      <a:r>
                        <a:rPr lang="en-US" sz="1200" u="sng" dirty="0">
                          <a:effectLst/>
                        </a:rPr>
                        <a:t>(</a:t>
                      </a:r>
                      <a:r>
                        <a:rPr lang="en-US" sz="1200" dirty="0">
                          <a:effectLst/>
                        </a:rPr>
                        <a:t>.001)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-4.339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FSS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4.884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Ortho N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7.403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Phono N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-7.789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COSC 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-3.288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FSG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.391 (.021)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18.186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a:effectLst/>
                        </a:rPr>
                        <a:t>LSA </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.123 (.106)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7.919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&lt;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COS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.027 (.011)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2.429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.015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3145186714"/>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-.257 (.280)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-9.234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.082 (.030)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2.761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.138 (.015)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9.225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-.047 (.012)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-3.866</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-.087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-4.474</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-.587 (.118)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-4.975</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-.283 (.098)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-2.873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-.143 (.020)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-7.269</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.086 (.032)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2.697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.131 (.027)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-4.838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-3.401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-5.494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.015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7.305</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-.017 (.006)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-3.023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-3.087</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1.866 (.210)</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8.880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.867 (.146)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4.710</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&lt; .001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0.278 (.102)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2.713</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336176" y="5771509"/>
            <a:ext cx="38458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Note:</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t>Manipulated JOL task that investigates perception of word associations</a:t>
            </a:r>
          </a:p>
          <a:p>
            <a:pPr lvl="1"/>
            <a:r>
              <a:rPr lang="en-US" sz="2000" dirty="0"/>
              <a:t>Maki (2007a, 2007b)</a:t>
            </a:r>
          </a:p>
          <a:p>
            <a:r>
              <a:rPr lang="en-US" sz="2400" dirty="0"/>
              <a:t>Participants are asked to estimate the number of people out of 100 who would respond to the cue with the given target</a:t>
            </a:r>
          </a:p>
          <a:p>
            <a:r>
              <a:rPr lang="en-US" sz="2400" dirty="0"/>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8761413" cy="3728720"/>
          </a:xfrm>
        </p:spPr>
        <p:txBody>
          <a:bodyPr>
            <a:normAutofit/>
          </a:bodyPr>
          <a:lstStyle/>
          <a:p>
            <a:r>
              <a:rPr lang="en-US" sz="2200" dirty="0"/>
              <a:t>Experiment One investigated the relationship between associative, semantic, and thematic word relations and their eﬀect on participant judgments and recall performance through the testing of four hypotheses. </a:t>
            </a:r>
          </a:p>
          <a:p>
            <a:r>
              <a:rPr lang="en-US" sz="2200" dirty="0"/>
              <a:t>In Hypothesis One, bias and sensitivity ﬁndings ﬁrst proposed by Maki (2007a) were successfully replicated in the associative condition, with slope and intercept values falling within the expected range.  These findings were not fully replicated in the other two conditions, but participants still displayed high intercepts and shallow slopes, though they were outside of the appropriate range.</a:t>
            </a: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E893-C839-4236-944C-1DBC4AF4061B}"/>
              </a:ext>
            </a:extLst>
          </p:cNvPr>
          <p:cNvSpPr>
            <a:spLocks noGrp="1"/>
          </p:cNvSpPr>
          <p:nvPr>
            <p:ph type="title"/>
          </p:nvPr>
        </p:nvSpPr>
        <p:spPr>
          <a:xfrm>
            <a:off x="1154954" y="947920"/>
            <a:ext cx="8761413" cy="728480"/>
          </a:xfrm>
        </p:spPr>
        <p:txBody>
          <a:bodyPr/>
          <a:lstStyle/>
          <a:p>
            <a:r>
              <a:rPr lang="en-US" dirty="0"/>
              <a:t>Summary – Experiment One</a:t>
            </a:r>
          </a:p>
        </p:txBody>
      </p:sp>
      <p:sp>
        <p:nvSpPr>
          <p:cNvPr id="3" name="Content Placeholder 2">
            <a:extLst>
              <a:ext uri="{FF2B5EF4-FFF2-40B4-BE49-F238E27FC236}">
                <a16:creationId xmlns:a16="http://schemas.microsoft.com/office/drawing/2014/main" id="{34191369-B38F-4215-BCD2-30CF14D2A1A7}"/>
              </a:ext>
            </a:extLst>
          </p:cNvPr>
          <p:cNvSpPr>
            <a:spLocks noGrp="1"/>
          </p:cNvSpPr>
          <p:nvPr>
            <p:ph idx="1"/>
          </p:nvPr>
        </p:nvSpPr>
        <p:spPr/>
        <p:txBody>
          <a:bodyPr>
            <a:normAutofit/>
          </a:bodyPr>
          <a:lstStyle/>
          <a:p>
            <a:r>
              <a:rPr lang="en-US" sz="2200" dirty="0"/>
              <a:t>Hypothesis Two examined the three-way interaction between FSG, COS, and LSA when predicting participant judgments. </a:t>
            </a:r>
          </a:p>
          <a:p>
            <a:r>
              <a:rPr lang="en-US" sz="2200" dirty="0"/>
              <a:t>At low semantic overlap, a seesaw eﬀect was found in which increases in thematic strength led to decreases in associative </a:t>
            </a:r>
            <a:r>
              <a:rPr lang="en-US" sz="2200" dirty="0" err="1"/>
              <a:t>predictiveness</a:t>
            </a:r>
            <a:r>
              <a:rPr lang="en-US" sz="2200" dirty="0"/>
              <a:t>. </a:t>
            </a:r>
          </a:p>
          <a:p>
            <a:r>
              <a:rPr lang="en-US" sz="2200" dirty="0"/>
              <a:t>This ﬁnding was then replicated in Hypothesis Three when extending the analysis to predict recall.</a:t>
            </a:r>
          </a:p>
        </p:txBody>
      </p:sp>
    </p:spTree>
    <p:extLst>
      <p:ext uri="{BB962C8B-B14F-4D97-AF65-F5344CB8AC3E}">
        <p14:creationId xmlns:p14="http://schemas.microsoft.com/office/powerpoint/2010/main" val="2224055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8A3-11D2-4CE2-B1A0-ADC6B23759A0}"/>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899B90F6-4456-46CD-A414-30C22ED1D893}"/>
              </a:ext>
            </a:extLst>
          </p:cNvPr>
          <p:cNvSpPr>
            <a:spLocks noGrp="1"/>
          </p:cNvSpPr>
          <p:nvPr>
            <p:ph idx="1"/>
          </p:nvPr>
        </p:nvSpPr>
        <p:spPr/>
        <p:txBody>
          <a:bodyPr>
            <a:normAutofit/>
          </a:bodyPr>
          <a:lstStyle/>
          <a:p>
            <a:r>
              <a:rPr lang="en-US" sz="2200" dirty="0"/>
              <a:t>Hypothesis Four used the judgment slopes and intercepts calculated in Hypothesis One to investigate if participants’ bias and sensitivity to word relatedness could be used to predict recall. </a:t>
            </a:r>
          </a:p>
          <a:p>
            <a:r>
              <a:rPr lang="en-US" sz="2200" dirty="0"/>
              <a:t>In the associative condition, the FSG slope signiﬁcantly predicted recall. </a:t>
            </a:r>
          </a:p>
          <a:p>
            <a:r>
              <a:rPr lang="en-US" sz="2200" dirty="0"/>
              <a:t>In the semantic condition, recall was signiﬁcantly predicted by both the COS and LSA slopes. </a:t>
            </a:r>
          </a:p>
          <a:p>
            <a:r>
              <a:rPr lang="en-US" sz="2200" dirty="0"/>
              <a:t>In the thematic condition, although the LSA slope was the strongest, no predictors were signiﬁcant. </a:t>
            </a:r>
          </a:p>
        </p:txBody>
      </p:sp>
    </p:spTree>
    <p:extLst>
      <p:ext uri="{BB962C8B-B14F-4D97-AF65-F5344CB8AC3E}">
        <p14:creationId xmlns:p14="http://schemas.microsoft.com/office/powerpoint/2010/main" val="1830734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t>Experiment Two sought to replicate interaction findings from the first experiment, first when using a novel set of stimuli and then when controlling for single word norms. </a:t>
            </a:r>
          </a:p>
          <a:p>
            <a:r>
              <a:rPr lang="en-US" sz="2200" dirty="0"/>
              <a:t>For the initial replication, the three-way interaction was not significant when predicting participant judgments. Although the three-way interaction was not significant, a simple slopes analysis showed that FSG and LSA strengths were competitive with another at each level of semantic overlap. </a:t>
            </a:r>
          </a:p>
          <a:p>
            <a:r>
              <a:rPr lang="en-US" sz="2200" dirty="0"/>
              <a:t>When extending this initial replication to predict recall, a significant three-way interaction was detected between the network norms, although this interaction was in the opposite direction as the original findings from the first experiment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t>Similar results were found when controlling for single word norms.</a:t>
            </a:r>
          </a:p>
          <a:p>
            <a:r>
              <a:rPr lang="en-US" sz="2200" dirty="0"/>
              <a:t>No significant three-way interaction was detected when predicting judgment scores. Simple slopes analyses showed that increasing thematic overlap between pairs decreased the </a:t>
            </a:r>
            <a:r>
              <a:rPr lang="en-US" sz="2200" dirty="0" err="1"/>
              <a:t>predictiveness</a:t>
            </a:r>
            <a:r>
              <a:rPr lang="en-US" sz="2200" dirty="0"/>
              <a:t> of FSG at all levels of semantic overlap (i.e., competition at all levels). </a:t>
            </a:r>
          </a:p>
          <a:p>
            <a:r>
              <a:rPr lang="en-US" sz="2200" dirty="0"/>
              <a:t>When recall was examined as the dependent variable of interest, the three-way interaction between network norms was significant. Again, the direction of this interaction was opposite to that found in Experiment One, which was consistent with the previous interaction</a:t>
            </a:r>
          </a:p>
        </p:txBody>
      </p:sp>
    </p:spTree>
    <p:extLst>
      <p:ext uri="{BB962C8B-B14F-4D97-AF65-F5344CB8AC3E}">
        <p14:creationId xmlns:p14="http://schemas.microsoft.com/office/powerpoint/2010/main" val="1559040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lnSpcReduction="10000"/>
          </a:bodyPr>
          <a:lstStyle/>
          <a:p>
            <a:r>
              <a:rPr lang="en-US" sz="2000" dirty="0"/>
              <a:t>While previous research has shown that memory networks are divided into separate systems which handle storage and processing for meaning and association, the presence of these interactions suggests that connections exist between these networks, linking them to one another. </a:t>
            </a:r>
          </a:p>
          <a:p>
            <a:r>
              <a:rPr lang="en-US" sz="2000" dirty="0"/>
              <a:t>One interpretation is that these memory systems form a three-tiered, interconnected system.</a:t>
            </a:r>
          </a:p>
          <a:p>
            <a:pPr lvl="1"/>
            <a:r>
              <a:rPr lang="en-US" sz="1800" dirty="0"/>
              <a:t> First, information enters the semantic memory network, which processes features of concepts and provides a means of categorizing items based on the similarity of their features. </a:t>
            </a:r>
          </a:p>
          <a:p>
            <a:pPr lvl="1"/>
            <a:r>
              <a:rPr lang="en-US" sz="1800" dirty="0"/>
              <a:t>Next, the associative network adds information for items based on contexts generated by reading or speech. </a:t>
            </a:r>
          </a:p>
          <a:p>
            <a:pPr lvl="1"/>
            <a:r>
              <a:rPr lang="en-US" sz="1800" dirty="0"/>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t>The present study can be viewed within the context of Seidenberg and McClelland’s 1989 “triangle model” of reading.</a:t>
            </a:r>
          </a:p>
          <a:p>
            <a:r>
              <a:rPr lang="en-US" sz="2200" dirty="0"/>
              <a:t>The original model dealt with reading, and focused on the link between orthography and phonology.</a:t>
            </a:r>
          </a:p>
          <a:p>
            <a:r>
              <a:rPr lang="en-US" sz="2200" dirty="0"/>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t>Characterized by a high intercept and shallow slope</a:t>
            </a:r>
          </a:p>
          <a:p>
            <a:pPr lvl="1"/>
            <a:r>
              <a:rPr lang="en-US" sz="2400" dirty="0"/>
              <a:t>One goal of the pilot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t>The stimuli used in Experiment Two also had to be included across several unconnected databases of single word norms. This greatly limited which words could be selected.</a:t>
            </a:r>
          </a:p>
          <a:p>
            <a:r>
              <a:rPr lang="en-US" sz="2200" dirty="0"/>
              <a:t>To help control for this, single word norms were gathered for the stimuli set used in Experiment One. Data was then combined across experiments. It should be noted that this dataset contained several NA values across each single word norm, as some of the cue and target items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40EEB8-ECDF-44A1-A64B-C7B45E06B7DD}"/>
              </a:ext>
            </a:extLst>
          </p:cNvPr>
          <p:cNvSpPr>
            <a:spLocks noGrp="1"/>
          </p:cNvSpPr>
          <p:nvPr>
            <p:ph type="title"/>
          </p:nvPr>
        </p:nvSpPr>
        <p:spPr/>
        <p:txBody>
          <a:bodyPr/>
          <a:lstStyle/>
          <a:p>
            <a:r>
              <a:rPr lang="en-US" dirty="0"/>
              <a:t>Overview of Study</a:t>
            </a:r>
          </a:p>
        </p:txBody>
      </p:sp>
      <p:sp>
        <p:nvSpPr>
          <p:cNvPr id="7" name="Content Placeholder 6">
            <a:extLst>
              <a:ext uri="{FF2B5EF4-FFF2-40B4-BE49-F238E27FC236}">
                <a16:creationId xmlns:a16="http://schemas.microsoft.com/office/drawing/2014/main" id="{D9395F90-F0E5-48AA-80A9-1C52DF6792D1}"/>
              </a:ext>
            </a:extLst>
          </p:cNvPr>
          <p:cNvSpPr>
            <a:spLocks noGrp="1"/>
          </p:cNvSpPr>
          <p:nvPr>
            <p:ph idx="1"/>
          </p:nvPr>
        </p:nvSpPr>
        <p:spPr/>
        <p:txBody>
          <a:bodyPr/>
          <a:lstStyle/>
          <a:p>
            <a:r>
              <a:rPr lang="en-US" sz="2400" dirty="0"/>
              <a:t>Two experiments:</a:t>
            </a:r>
          </a:p>
          <a:p>
            <a:pPr lvl="1"/>
            <a:r>
              <a:rPr lang="en-US" sz="2200" dirty="0"/>
              <a:t>Experiment One examined the effects of associative, semantic, and thematic word overlap on relatedness judgments and recall</a:t>
            </a:r>
          </a:p>
          <a:p>
            <a:pPr lvl="1"/>
            <a:r>
              <a:rPr lang="en-US" sz="2200" dirty="0"/>
              <a:t>Experiment Two attempted to replicate interaction findings from the first experiment using a new stimuli set, and to control for single word norms.</a:t>
            </a:r>
          </a:p>
          <a:p>
            <a:endParaRPr lang="en-US" dirty="0"/>
          </a:p>
          <a:p>
            <a:pPr marL="0" indent="0">
              <a:buNone/>
            </a:pPr>
            <a:endParaRPr lang="en-US" dirty="0"/>
          </a:p>
        </p:txBody>
      </p:sp>
    </p:spTree>
    <p:extLst>
      <p:ext uri="{BB962C8B-B14F-4D97-AF65-F5344CB8AC3E}">
        <p14:creationId xmlns:p14="http://schemas.microsoft.com/office/powerpoint/2010/main" val="2582658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 of 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idx="1"/>
          </p:nvPr>
        </p:nvSpPr>
        <p:spPr/>
        <p:txBody>
          <a:bodyPr>
            <a:normAutofit/>
          </a:bodyPr>
          <a:lstStyle/>
          <a:p>
            <a:pPr>
              <a:buFont typeface="+mj-lt"/>
              <a:buAutoNum type="arabicPeriod"/>
            </a:pPr>
            <a:r>
              <a:rPr lang="en-US" sz="2400" dirty="0"/>
              <a:t>Expand previous JAM findings to include semantic and thematic judgments (Hypothesis One)</a:t>
            </a:r>
          </a:p>
          <a:p>
            <a:pPr>
              <a:buFont typeface="+mj-lt"/>
              <a:buAutoNum type="arabicPeriod"/>
            </a:pPr>
            <a:r>
              <a:rPr lang="en-US" sz="2400" dirty="0"/>
              <a:t>Examine interactions between IVs for judgments. (Hypothesis Three)</a:t>
            </a:r>
          </a:p>
          <a:p>
            <a:pPr>
              <a:buFont typeface="+mj-lt"/>
              <a:buAutoNum type="arabicPeriod"/>
            </a:pPr>
            <a:r>
              <a:rPr lang="en-US" sz="2400" dirty="0"/>
              <a:t>Examine interactions between IVs for recall. (Hypothesis Two)</a:t>
            </a:r>
          </a:p>
          <a:p>
            <a:pPr>
              <a:buFont typeface="+mj-lt"/>
              <a:buAutoNum type="arabicPeriod"/>
            </a:pPr>
            <a:r>
              <a:rPr lang="en-US" sz="2400" dirty="0"/>
              <a:t>Test whether judgment slopes obtained in hypothesis one are predictive of recall. (Hypothesis Four)</a:t>
            </a:r>
          </a:p>
        </p:txBody>
      </p:sp>
    </p:spTree>
    <p:extLst>
      <p:ext uri="{BB962C8B-B14F-4D97-AF65-F5344CB8AC3E}">
        <p14:creationId xmlns:p14="http://schemas.microsoft.com/office/powerpoint/2010/main" val="381226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B1AB-041A-43B3-8305-A0D4EA325514}"/>
              </a:ext>
            </a:extLst>
          </p:cNvPr>
          <p:cNvSpPr>
            <a:spLocks noGrp="1"/>
          </p:cNvSpPr>
          <p:nvPr>
            <p:ph type="title"/>
          </p:nvPr>
        </p:nvSpPr>
        <p:spPr/>
        <p:txBody>
          <a:bodyPr/>
          <a:lstStyle/>
          <a:p>
            <a:r>
              <a:rPr lang="en-US" dirty="0"/>
              <a:t>Goals of Experiment Two</a:t>
            </a:r>
          </a:p>
        </p:txBody>
      </p:sp>
      <p:sp>
        <p:nvSpPr>
          <p:cNvPr id="3" name="Content Placeholder 2">
            <a:extLst>
              <a:ext uri="{FF2B5EF4-FFF2-40B4-BE49-F238E27FC236}">
                <a16:creationId xmlns:a16="http://schemas.microsoft.com/office/drawing/2014/main" id="{E10E4579-B041-4FDA-9ED9-29F0A514A1A4}"/>
              </a:ext>
            </a:extLst>
          </p:cNvPr>
          <p:cNvSpPr>
            <a:spLocks noGrp="1"/>
          </p:cNvSpPr>
          <p:nvPr>
            <p:ph idx="1"/>
          </p:nvPr>
        </p:nvSpPr>
        <p:spPr/>
        <p:txBody>
          <a:bodyPr/>
          <a:lstStyle/>
          <a:p>
            <a:pPr>
              <a:buFont typeface="+mj-lt"/>
              <a:buAutoNum type="arabicPeriod"/>
            </a:pPr>
            <a:r>
              <a:rPr lang="en-US" sz="2400" dirty="0"/>
              <a:t>Replicate interaction findings from the Experiment One with a new stimuli set</a:t>
            </a:r>
          </a:p>
          <a:p>
            <a:pPr>
              <a:buFont typeface="+mj-lt"/>
              <a:buAutoNum type="arabicPeriod"/>
            </a:pPr>
            <a:r>
              <a:rPr lang="en-US" sz="2400" dirty="0"/>
              <a:t>Expand upon these findings by including single word norms in the analysis</a:t>
            </a:r>
          </a:p>
          <a:p>
            <a:pPr marL="0" indent="0">
              <a:buNone/>
            </a:pPr>
            <a:endParaRPr lang="en-US" dirty="0"/>
          </a:p>
        </p:txBody>
      </p:sp>
    </p:spTree>
    <p:extLst>
      <p:ext uri="{BB962C8B-B14F-4D97-AF65-F5344CB8AC3E}">
        <p14:creationId xmlns:p14="http://schemas.microsoft.com/office/powerpoint/2010/main" val="3150369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3701</TotalTime>
  <Words>5164</Words>
  <Application>Microsoft Office PowerPoint</Application>
  <PresentationFormat>Widescreen</PresentationFormat>
  <Paragraphs>1009</Paragraphs>
  <Slides>61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Judging Word Pair Relatedness</vt:lpstr>
      <vt:lpstr>Measuring Word Pair Relatedness</vt:lpstr>
      <vt:lpstr>Judgments of Associative Memory</vt:lpstr>
      <vt:lpstr>JAM Function</vt:lpstr>
      <vt:lpstr>Overview of Study</vt:lpstr>
      <vt:lpstr>Goals of Experiment One</vt:lpstr>
      <vt:lpstr>Goals of Experiment Two</vt:lpstr>
      <vt:lpstr>Method</vt:lpstr>
      <vt:lpstr>Participants and Stimuli – Experiment One</vt:lpstr>
      <vt:lpstr>Participants and Stimuli – Experiment Two</vt:lpstr>
      <vt:lpstr>Judgment Blocks</vt:lpstr>
      <vt:lpstr>Judgment Blocks – Instructions </vt:lpstr>
      <vt:lpstr>Recall Phase</vt:lpstr>
      <vt:lpstr>Study Design – Experiment One</vt:lpstr>
      <vt:lpstr>Study Design – Experiment Two</vt:lpstr>
      <vt:lpstr>Single Word Norms</vt:lpstr>
      <vt:lpstr>Single Word Norms</vt:lpstr>
      <vt:lpstr>Single Word Norms</vt:lpstr>
      <vt:lpstr>Data Processing</vt:lpstr>
      <vt:lpstr>Analysis – Experiment One</vt:lpstr>
      <vt:lpstr>Replication Analysis – Experiment Two</vt:lpstr>
      <vt:lpstr>Single Word Norm Analysis – Experiment Two</vt:lpstr>
      <vt:lpstr>Correlations between Single Word Norms</vt:lpstr>
      <vt:lpstr>Combined Analysis – Experiment Two</vt:lpstr>
      <vt:lpstr>Descriptive Statistics for Network Norms</vt:lpstr>
      <vt:lpstr>PowerPoint Presentation</vt:lpstr>
      <vt:lpstr>PowerPoint Presentation</vt:lpstr>
      <vt:lpstr>Mean Judgment and Recall Scores</vt:lpstr>
      <vt:lpstr>Results </vt:lpstr>
      <vt:lpstr>Hypothesis One</vt:lpstr>
      <vt:lpstr>Hypotheses Two and Three</vt:lpstr>
      <vt:lpstr>MLM Results – Judgments</vt:lpstr>
      <vt:lpstr>MLM Results – Recall</vt:lpstr>
      <vt:lpstr>Three-Way Interactions</vt:lpstr>
      <vt:lpstr>Simple Slopes Analysis Analyses</vt:lpstr>
      <vt:lpstr>Three-Way Interactions – Block One Only</vt:lpstr>
      <vt:lpstr>Examining Block One Only</vt:lpstr>
      <vt:lpstr>Hypothesis Four</vt:lpstr>
      <vt:lpstr>Results </vt:lpstr>
      <vt:lpstr>Judgment Replication</vt:lpstr>
      <vt:lpstr>Recall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One</vt:lpstr>
      <vt:lpstr>Summary – Experiment One</vt:lpstr>
      <vt:lpstr>Summary – Experiment Two</vt:lpstr>
      <vt:lpstr>Summary – Experiment Two</vt:lpstr>
      <vt:lpstr>General Discussion</vt:lpstr>
      <vt:lpstr>General Discussion</vt:lpstr>
      <vt:lpstr>General Discussion</vt:lpstr>
      <vt:lpstr>Limitations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101</cp:revision>
  <dcterms:modified xsi:type="dcterms:W3CDTF">2018-04-20T15:23:56Z</dcterms:modified>
</cp:coreProperties>
</file>